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61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59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media/image1.jpeg" ContentType="image/jpeg"/>
  <Override PartName="/ppt/media/image51.png" ContentType="image/png"/>
  <Override PartName="/ppt/media/image2.png" ContentType="image/png"/>
  <Override PartName="/ppt/media/image30.png" ContentType="image/png"/>
  <Override PartName="/ppt/media/image3.png" ContentType="image/png"/>
  <Override PartName="/ppt/media/image31.png" ContentType="image/png"/>
  <Override PartName="/ppt/media/image4.png" ContentType="image/png"/>
  <Override PartName="/ppt/media/image5.png" ContentType="image/png"/>
  <Override PartName="/ppt/media/image32.png" ContentType="image/png"/>
  <Override PartName="/ppt/media/image6.png" ContentType="image/png"/>
  <Override PartName="/ppt/media/image33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14.png" ContentType="image/png"/>
  <Override PartName="/ppt/media/image36.png" ContentType="image/png"/>
  <Override PartName="/ppt/media/image57.jpeg" ContentType="image/jpeg"/>
  <Override PartName="/ppt/media/image8.jpeg" ContentType="image/jpeg"/>
  <Override PartName="/ppt/media/image58.png" ContentType="image/png"/>
  <Override PartName="/ppt/media/image68.png" ContentType="image/png"/>
  <Override PartName="/ppt/media/image9.jpeg" ContentType="image/jpeg"/>
  <Override PartName="/ppt/media/image24.png" ContentType="image/png"/>
  <Override PartName="/ppt/media/image46.png" ContentType="image/png"/>
  <Override PartName="/ppt/media/image10.jpeg" ContentType="image/jpeg"/>
  <Override PartName="/ppt/media/image28.png" ContentType="image/png"/>
  <Override PartName="/ppt/media/image54.jpeg" ContentType="image/jpeg"/>
  <Override PartName="/ppt/media/image11.jpeg" ContentType="image/jpeg"/>
  <Override PartName="/ppt/media/image16.png" ContentType="image/png"/>
  <Override PartName="/ppt/media/image55.jpeg" ContentType="image/jpeg"/>
  <Override PartName="/ppt/media/image13.png" ContentType="image/png"/>
  <Override PartName="/ppt/media/image35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53.jpeg" ContentType="image/jpeg"/>
  <Override PartName="/ppt/media/image19.png" ContentType="image/png"/>
  <Override PartName="/ppt/media/image20.png" ContentType="image/png"/>
  <Override PartName="/ppt/media/image42.png" ContentType="image/png"/>
  <Override PartName="/ppt/media/image64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38.jpeg" ContentType="image/jpeg"/>
  <Override PartName="/ppt/media/image44.png" ContentType="image/png"/>
  <Override PartName="/ppt/media/image23.png" ContentType="image/png"/>
  <Override PartName="/ppt/media/image45.png" ContentType="image/png"/>
  <Override PartName="/ppt/media/image25.png" ContentType="image/png"/>
  <Override PartName="/ppt/media/image47.png" ContentType="image/png"/>
  <Override PartName="/ppt/media/image26.png" ContentType="image/png"/>
  <Override PartName="/ppt/media/image48.png" ContentType="image/png"/>
  <Override PartName="/ppt/media/image56.jpeg" ContentType="image/jpeg"/>
  <Override PartName="/ppt/media/image27.png" ContentType="image/png"/>
  <Override PartName="/ppt/media/image49.png" ContentType="image/png"/>
  <Override PartName="/ppt/media/image29.png" ContentType="image/png"/>
  <Override PartName="/ppt/media/image40.png" ContentType="image/png"/>
  <Override PartName="/ppt/media/image62.png" ContentType="image/png"/>
  <Override PartName="/ppt/media/image41.png" ContentType="image/png"/>
  <Override PartName="/ppt/media/image63.png" ContentType="image/png"/>
  <Override PartName="/ppt/media/image50.png" ContentType="image/png"/>
  <Override PartName="/ppt/media/image52.jpeg" ContentType="image/jpeg"/>
  <Override PartName="/ppt/media/image60.png" ContentType="image/png"/>
  <Override PartName="/ppt/media/image6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jpeg" ContentType="image/jpe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jpeg" ContentType="image/jpeg"/>
  <Override PartName="/ppt/media/image84.jpeg" ContentType="image/jpeg"/>
  <Override PartName="/ppt/media/image85.png" ContentType="image/png"/>
  <Override PartName="/ppt/media/image86.png" ContentType="image/png"/>
  <Override PartName="/ppt/media/image87.jpeg" ContentType="image/jpeg"/>
  <Override PartName="/ppt/media/image88.png" ContentType="image/png"/>
  <Override PartName="/ppt/media/image89.jpeg" ContentType="image/jpeg"/>
  <Override PartName="/ppt/media/image90.png" ContentType="image/png"/>
  <Override PartName="/ppt/media/image91.png" ContentType="image/png"/>
  <Override PartName="/ppt/media/image92.png" ContentType="image/png"/>
  <Override PartName="/ppt/media/image93.jpeg" ContentType="image/jpe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0.png" ContentType="image/png"/>
  <Override PartName="/ppt/media/image101.jpeg" ContentType="image/jpeg"/>
  <Override PartName="/ppt/media/image102.png" ContentType="image/png"/>
  <Override PartName="/ppt/media/image103.png" ContentType="image/pn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chemeClr val="dk1"/>
                </a:solidFill>
                <a:latin typeface="맑은 고딕"/>
              </a:rPr>
              <a:t>슬라이드를 이동하려면 클릭하십시오</a:t>
            </a:r>
            <a:r>
              <a:rPr b="0" lang="en-US" sz="1800" spc="-1" strike="noStrike">
                <a:solidFill>
                  <a:schemeClr val="dk1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메모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&lt;머리글&gt;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buNone/>
            </a:pPr>
            <a:fld id="{3EFF5910-2E57-4FA0-B61A-3CA861FD2D34}" type="slidenum">
              <a:rPr b="0" lang="en-US" sz="14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B5536D-A5FC-4FA3-AAFB-EF623CFDF001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6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288F08-A8EF-487A-B803-3648F601179F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214840-0473-4915-8211-7AB466E1DA52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5491C8-DDF5-471F-941C-4CE364F8F10E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2B0C1E-4945-4225-AA33-F9213DDCA406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 type="sldNum" idx="23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F584D45-8B41-402B-884C-4E280F694845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76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6BA292-09DC-4AFA-8B8C-B9D276E1C3DE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 type="sldNum" idx="25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D6BBF9F-8B08-4304-9493-93E232C9CFF7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80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2DF43BD-D818-4DD6-BCF6-2CC50463A155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sldNum" idx="27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FEF5B0-2D67-445B-A1FD-1702AF28896F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EAFB522-8D15-4F2B-87AF-14939377D576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sldNum" idx="29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4EF126-C9B7-4909-B9EC-2F2904108943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88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161EB2-D0EF-488C-A146-B201720167BE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sldNum" idx="31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704E722-995A-48A5-BA6A-633995565BE5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92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266AF3-B64C-47E7-9C16-BE34AED625E0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C4DC6D-A87C-4335-9A9A-53EE6F3FF12C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D68915-AB13-463E-89CB-272AD0A1C3CD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1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BD79B6D-67AA-421E-A0B0-CB4A3DE08BDA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C30600-CE7D-4A16-9653-ADDCE88332B0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03" name="PlaceHolder 2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932E37-1554-4E39-A9B6-2C7D546E8C81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04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5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5E2CD7-550E-4EA9-A82C-E40AE62285AF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 type="sldNum" idx="38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440900-328D-4D4E-9282-F4EC505485E4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9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BCCEEF-BB11-4ADB-A008-C7E15D899F76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sldNum" idx="40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F6A4033-3CA3-4142-98CA-FE061DBF12EF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12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13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08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BC2BF60-6BE1-48F6-A71D-4A8000118C28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 type="sldNum" idx="42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813C6C4-FB14-4D56-8D06-1167AEA75ED0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16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17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08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31BDA84-FA3C-47A8-87F8-854DFB202795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sldNum" idx="44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1AC7E30-AEBF-41C9-B45B-99F8D63D7B45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21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08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C1C98E3-5D00-4B5B-8D0A-74BA3467DADD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 type="sldNum" idx="46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BD129D-8A1E-4842-B1DA-8F02637C176A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25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05BE208-A64B-48D8-A605-25325F16C3CE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71CCBB-6BAC-43E0-ABBD-DAD7571DD75C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CC45983-0DD7-4B65-AA92-A21AFF13F5E1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0BDAB4-2347-4FA9-9755-AC6488572672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F4BFD8-B1B3-4D77-8CE3-BEC06DC9162B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0A104F-037E-40C3-B3A6-C4E40A66EB62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F78857D-7142-4A4A-AE07-9DED6244C058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321D66A-0DD3-4A3D-B981-25842A8E006F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49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1C1CF5-8ED0-454D-A54F-190A82F36C69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4905F7E-5C47-4568-8A67-2B71AF24C274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00BFE6-7D6F-42DF-A180-B9A79FBA51C8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58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1FF74C-8916-4A7A-96EA-DE740FF6C388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61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0BCB74-BB66-4529-9F6F-532BB6BB4607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B2FFD7-B62A-4306-B1EC-4CB850C255EB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3BBA7EB-422A-45EA-97D3-DA684839D87D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F0288D-CA99-485C-BE94-34AD2E4C8F93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BC9231A-5459-4C67-BAE3-C36F6166838D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69" name="PlaceHolder 2"/>
          <p:cNvSpPr>
            <a:spLocks noGrp="1"/>
          </p:cNvSpPr>
          <p:nvPr>
            <p:ph type="sldNum" idx="62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9792E6-7043-4575-A97F-EC1273CA114F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70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71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74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088FBA-706D-41B1-9701-8AC24BAD6E2D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A32AB4-571E-4B0B-9CBC-8779945B4679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527A18-D310-4563-8D34-2EA113F6A687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sldNum" idx="66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390A5A-7A72-40C7-AC88-F9E604C0A6BD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55A4B7-8D8C-48E9-9C29-1E2631A09462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sldNum" idx="68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6CBC1F-6106-4912-8079-AADC292FA86A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80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08DC6E-43D5-4650-8048-C0A358BA351E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 type="sldNum" idx="70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A6AF48B-C065-4F30-BDF5-754B7ADD3725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89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996A9C-6EF8-4B55-AFAE-9DCCF96C30C9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5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9DAC70-D615-4405-B7B1-CD227F9C0DED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9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44C873-AF2C-4D8E-B6CC-84024F55D604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6E8E1F-38A8-4202-9A9C-37BC8E903C5A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144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C65887-699F-46B7-AE0B-A33ED1C19F3E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7108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1EC0653-D45C-433F-A23C-D584098FA7E6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03" name="PlaceHolder 2"/>
          <p:cNvSpPr>
            <a:spLocks noGrp="1"/>
          </p:cNvSpPr>
          <p:nvPr>
            <p:ph type="sldNum" idx="76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BB5B11-3F95-4B7E-8A3A-505B0F6191C6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04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05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10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8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7730BD-3245-444F-BAA5-41E5BEAEE854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08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7CBDA8-3D3B-42E9-97D4-5D0CC89D2F53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 type="sldNum" idx="79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A1D37D4-549E-40BF-9B67-890D1B701B6B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11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2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7108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C68772-AAAD-46FA-BE3D-AF188A6B1406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 type="sldNum" idx="81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EC94A4-15F3-4256-81D9-D2F569AF636D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6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19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7144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4C3D82-B36B-47B1-BD4B-4EA240DD4A32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7072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419637D-E6C6-4368-BE42-0DB302DB4A17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 type="sldNum" idx="84"/>
          </p:nvPr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701528-C76E-4CF9-B34F-643F5574E482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22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1023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7108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6C92A37-E994-4414-A3AC-9B37BA4AA65F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25" name="PlaceHolder 2"/>
          <p:cNvSpPr>
            <a:spLocks noGrp="1"/>
          </p:cNvSpPr>
          <p:nvPr>
            <p:ph type="sldNum" idx="86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E7FB5EE-EA64-4962-A2BA-EA92A06023CA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26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27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7108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99D301E-6EF0-4441-9143-4A7A907A27FD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 type="sldNum" idx="88"/>
          </p:nvPr>
        </p:nvSpPr>
        <p:spPr>
          <a:xfrm>
            <a:off x="4278960" y="10157400"/>
            <a:ext cx="32796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760BD1-EDA9-43F7-A7C2-6DD9EC679628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30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31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0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34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144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33E0B7C-7825-4A0C-A753-5088DE4AD918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70083E-7BB8-4F2B-88CD-57668702195E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072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EC4A7F2-AFEA-4D58-BF5D-59542CFE89C4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sldNum" idx="91"/>
          </p:nvPr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8496D0-D3F7-4B62-9E5E-6EFB82852505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1038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 type="sldNum" idx="92"/>
          </p:nvPr>
        </p:nvSpPr>
        <p:spPr>
          <a:xfrm>
            <a:off x="3884760" y="8685360"/>
            <a:ext cx="297072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chemeClr val="dk1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DDC44D-709A-41FF-81CC-8C11412B76B1}" type="slidenum">
              <a:rPr b="0" lang="en-US" sz="1400" spc="-1" strike="noStrike">
                <a:solidFill>
                  <a:schemeClr val="dk1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40" name="PlaceHolder 2"/>
          <p:cNvSpPr>
            <a:spLocks noGrp="1"/>
          </p:cNvSpPr>
          <p:nvPr>
            <p:ph type="sldNum" idx="93"/>
          </p:nvPr>
        </p:nvSpPr>
        <p:spPr>
          <a:xfrm>
            <a:off x="4278960" y="10157400"/>
            <a:ext cx="3279240" cy="5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D7C934-42BA-45D5-A9A5-E3C18427B700}" type="slidenum">
              <a:rPr b="0" lang="en-US" sz="1400" spc="-1" strike="noStrike">
                <a:solidFill>
                  <a:srgbClr val="000000"/>
                </a:solidFill>
                <a:latin typeface="바탕"/>
                <a:ea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1042" name="PlaceHolder 4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CFC63B-2ED2-46EE-A269-8DCCA3B79C82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CE682A-6571-4E7B-B01F-D9CC4105D6C5}" type="slidenum">
              <a:rPr b="0" lang="en-US" sz="1200" spc="-1" strike="noStrike">
                <a:solidFill>
                  <a:srgbClr val="000000"/>
                </a:solidFill>
                <a:latin typeface="바탕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9297EE-1517-403F-8AA4-FCF7DF9B7210}" type="slidenum">
              <a:rPr b="0" lang="en-US" sz="1200" spc="-1" strike="noStrike">
                <a:solidFill>
                  <a:srgbClr val="000000"/>
                </a:solidFill>
                <a:latin typeface="바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ADED9C-90D5-4865-91F7-D1633A5379D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79C316-3FF6-4641-A850-0DCE29D5BA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4DEA88-D7B3-461B-93E9-DB111F5AF5D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C7A226-F61E-44A1-B178-E9557BE3A04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167375-21E4-4966-9EB0-A8C37AF261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0AFE9B-FD4E-49E6-A1E4-BDD3D95E18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259CB1-5257-46F4-B7FB-B184007A7E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536EA3D-AC9F-45B9-A7E3-2F8519C01E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3C4574-38E0-49F0-91ED-26B53C2DCD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1293A3-A522-43C5-A47A-797DB3C69F0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AA763D-4034-4EA3-986B-B93F16CC86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00F7AB-D6D4-47A3-96CA-35817C57BF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0635D3-97AD-4042-89F2-102DA42B7D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FBCC06-3666-4304-8554-CF54C427F8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0BCC3A-814C-4082-8CD6-BF0C6FCCFE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199C6A-5AFD-4373-A13B-6B4A964C8EE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15845D-6D08-441B-BE27-579FC2FA05D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193A56-4E32-4743-B356-5F0562D7C1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9B1C14-F333-4BEB-BE2E-EEC2101E98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59FA49-9BDF-400D-8BB2-15F46AD543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38494A-1D0D-44E7-8E0A-DE86AD300F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4AED18-ABE6-4A87-97C2-96A34E9B63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851DC8-8A1D-4CCD-B5A5-E4C645C35B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FB9F5F-1ECD-4D4C-8E0C-042D6B3538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248AEA-7CEE-4ADB-ADF6-F0A7016EDAC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맑은 고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chemeClr val="dk1"/>
                </a:solidFill>
                <a:latin typeface="맑은 고딕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chemeClr val="dk1"/>
                </a:solidFill>
                <a:latin typeface="맑은 고딕"/>
              </a:rPr>
              <a:t>.</a:t>
            </a:r>
            <a:endParaRPr b="0" lang="en-US" sz="1800" spc="-1" strike="noStrike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chemeClr val="dk1"/>
                </a:solidFill>
                <a:latin typeface="맑은 고딕"/>
              </a:rPr>
              <a:t>개요 텍스트의 서식을 편집하려면 클릭하십시오</a:t>
            </a:r>
            <a:endParaRPr b="0" lang="en-US" sz="2800" spc="-1" strike="noStrike">
              <a:solidFill>
                <a:schemeClr val="dk1"/>
              </a:solidFill>
              <a:latin typeface="맑은 고딕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맑은 고딕"/>
              </a:rPr>
              <a:t>2</a:t>
            </a:r>
            <a:r>
              <a:rPr b="0" lang="ko-KR" sz="2000" spc="-1" strike="noStrike">
                <a:solidFill>
                  <a:schemeClr val="dk1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맑은 고딕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chemeClr val="dk1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맑은 고딕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chemeClr val="dk1"/>
                </a:solidFill>
                <a:latin typeface="맑은 고딕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맑은 고딕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chemeClr val="dk1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맑은 고딕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chemeClr val="dk1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맑은 고딕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chemeClr val="dk1"/>
                </a:solidFill>
                <a:latin typeface="맑은 고딕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바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  <a:ea typeface="DejaVu Sans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6D8FA9-1CA0-4618-8042-1905151548DB}" type="slidenum">
              <a:rPr b="0" lang="en-US" sz="1200" spc="-1" strike="noStrike">
                <a:solidFill>
                  <a:srgbClr val="8b8b8b"/>
                </a:solidFill>
                <a:latin typeface="맑은 고딕"/>
                <a:ea typeface="맑은 고딕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바탕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바탕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바탕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chemeClr val="dk1"/>
                </a:solidFill>
                <a:latin typeface="Arial"/>
              </a:rPr>
              <a:t>개요 텍스트의 서식을 편집하려면 클릭하십시오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.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chemeClr val="dk1"/>
                </a:solidFill>
                <a:latin typeface="Arial"/>
              </a:rPr>
              <a:t>개요 텍스트의 서식을 편집하려면 클릭하십시오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chemeClr val="dk1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7.pn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5.jpeg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5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2.png"/><Relationship Id="rId11" Type="http://schemas.openxmlformats.org/officeDocument/2006/relationships/image" Target="../media/image83.jpeg"/><Relationship Id="rId12" Type="http://schemas.openxmlformats.org/officeDocument/2006/relationships/image" Target="../media/image84.jpeg"/><Relationship Id="rId13" Type="http://schemas.openxmlformats.org/officeDocument/2006/relationships/slideLayout" Target="../slideLayouts/slideLayout25.xml"/><Relationship Id="rId1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jpeg"/><Relationship Id="rId4" Type="http://schemas.openxmlformats.org/officeDocument/2006/relationships/image" Target="../media/image87.jpeg"/><Relationship Id="rId5" Type="http://schemas.openxmlformats.org/officeDocument/2006/relationships/image" Target="../media/image87.jpeg"/><Relationship Id="rId6" Type="http://schemas.openxmlformats.org/officeDocument/2006/relationships/image" Target="../media/image87.jpeg"/><Relationship Id="rId7" Type="http://schemas.openxmlformats.org/officeDocument/2006/relationships/image" Target="../media/image87.jpe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9.jpe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2.png"/><Relationship Id="rId4" Type="http://schemas.openxmlformats.org/officeDocument/2006/relationships/image" Target="../media/image96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99.png"/><Relationship Id="rId5" Type="http://schemas.openxmlformats.org/officeDocument/2006/relationships/image" Target="../media/image99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메인 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헤더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함초롬돋움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메인 화면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사이트를 실행하였을 때 메인 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강아지 용품 페이지가 가장 기본적인 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사이트 로고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검색창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페이지 전환 아이콘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카테고리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좌측탭 – 카테고리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신상품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베스트상품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추천상품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우측탭 – 공지사항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커뮤니티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(Q&amp;A,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자유게시판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우측 상단 – 로그인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회원가입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전환 페이지 아이콘으로 반려동물 종류를 선택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고양이 아이콘 클릭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-&gt;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고양이 용품 판매 페이지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강아지 아이콘 클릭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-&gt;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강아지 용품 판매 페이지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*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아이콘은 같이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가지가 보이는게 아닌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선택시 다른      아이콘으로 전환된다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구매하고자 하는 상품을 장바구니 버튼을 클릭하여 추가할 경우 장바구니 아이콘 옆에 구매자가 담은 상품의 개수만큼 숫자가 변경됨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메인 배너 이미지를 여러 개 띄워서 광고하고자 하는 내용을 보여준다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강아지에서 고양이로 페이지가 변경되면 배너 이미지 또한 반려동물의 종류에 따라 변화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27" name="그림 11" descr=""/>
          <p:cNvPicPr/>
          <p:nvPr/>
        </p:nvPicPr>
        <p:blipFill>
          <a:blip r:embed="rId1"/>
          <a:stretch/>
        </p:blipFill>
        <p:spPr>
          <a:xfrm>
            <a:off x="648000" y="1058040"/>
            <a:ext cx="7449480" cy="5173200"/>
          </a:xfrm>
          <a:prstGeom prst="rect">
            <a:avLst/>
          </a:prstGeom>
          <a:ln w="0">
            <a:noFill/>
          </a:ln>
        </p:spPr>
      </p:pic>
      <p:sp>
        <p:nvSpPr>
          <p:cNvPr id="128" name="TextBox 8"/>
          <p:cNvSpPr/>
          <p:nvPr/>
        </p:nvSpPr>
        <p:spPr>
          <a:xfrm>
            <a:off x="471600" y="919800"/>
            <a:ext cx="352440" cy="2725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9" name="TextBox 8"/>
          <p:cNvSpPr/>
          <p:nvPr/>
        </p:nvSpPr>
        <p:spPr>
          <a:xfrm>
            <a:off x="6087960" y="996840"/>
            <a:ext cx="439920" cy="2113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" name="TextBox 8"/>
          <p:cNvSpPr/>
          <p:nvPr/>
        </p:nvSpPr>
        <p:spPr>
          <a:xfrm>
            <a:off x="543240" y="1428480"/>
            <a:ext cx="439920" cy="2113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TextBox 8"/>
          <p:cNvSpPr/>
          <p:nvPr/>
        </p:nvSpPr>
        <p:spPr>
          <a:xfrm>
            <a:off x="543240" y="2004480"/>
            <a:ext cx="439920" cy="2725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직사각형 1"/>
          <p:cNvSpPr/>
          <p:nvPr/>
        </p:nvSpPr>
        <p:spPr>
          <a:xfrm>
            <a:off x="6536160" y="973800"/>
            <a:ext cx="1287720" cy="36648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33" name="직사각형 15"/>
          <p:cNvSpPr/>
          <p:nvPr/>
        </p:nvSpPr>
        <p:spPr>
          <a:xfrm>
            <a:off x="983160" y="1382400"/>
            <a:ext cx="6840720" cy="31824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34" name="직사각형 17"/>
          <p:cNvSpPr/>
          <p:nvPr/>
        </p:nvSpPr>
        <p:spPr>
          <a:xfrm>
            <a:off x="983160" y="1801440"/>
            <a:ext cx="6840720" cy="263556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35" name="직사각형 18"/>
          <p:cNvSpPr/>
          <p:nvPr/>
        </p:nvSpPr>
        <p:spPr>
          <a:xfrm>
            <a:off x="6968160" y="996840"/>
            <a:ext cx="279720" cy="27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36" name="직사각형 19"/>
          <p:cNvSpPr/>
          <p:nvPr/>
        </p:nvSpPr>
        <p:spPr>
          <a:xfrm>
            <a:off x="6968160" y="1021320"/>
            <a:ext cx="279720" cy="27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137" name="Picture 6" descr="C:\Users\admin\Desktop\10-1. 5조짱\사이트 로고\전환_고양이.png"/>
          <p:cNvPicPr/>
          <p:nvPr/>
        </p:nvPicPr>
        <p:blipFill>
          <a:blip r:embed="rId2"/>
          <a:stretch/>
        </p:blipFill>
        <p:spPr>
          <a:xfrm>
            <a:off x="6553080" y="92880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7" descr="C:\Users\admin\Desktop\10-1. 5조짱\사이트 로고\전환_강아지.png"/>
          <p:cNvPicPr/>
          <p:nvPr/>
        </p:nvPicPr>
        <p:blipFill>
          <a:blip r:embed="rId3"/>
          <a:stretch/>
        </p:blipFill>
        <p:spPr>
          <a:xfrm>
            <a:off x="6899040" y="937800"/>
            <a:ext cx="411120" cy="4111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표 12"/>
          <p:cNvGraphicFramePr/>
          <p:nvPr/>
        </p:nvGraphicFramePr>
        <p:xfrm>
          <a:off x="100080" y="10692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상품상세 페이지에서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 메인 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상품의 메인 이미지를 확인 가능하다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상품의 이름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별점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가격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+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업체명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1-3.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장바구니 갯수 입력창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추가버튼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버튼을 누르면 입력창에 입력한 값만큼 장바구니에 추가된다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재고가 없거나 품절되면 장바구니버튼이 사라지고 현재 상태를 붉은 글씨로 출력한다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1.4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주문버튼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선택한 수량을 갖고 바로 주문페이지로 이동한다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1-5. 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상품에 대한 상세 설명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상품의 재고보다 많이 입력해서 추가하려 하는 경우는 알림창으로 불가능하다고 알려준다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판매자가 상품을 삭제하면 재고를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-9999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로 바꾸고 품절되었습니다로 출력한다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실제로 재고가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0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으로 없으면 재고가 없습니다를 출력한다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판매중지된 상품은 판매중지된 상품이라고 이미지와 설명에 출력된다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09" name="그림 222" descr=""/>
          <p:cNvPicPr/>
          <p:nvPr/>
        </p:nvPicPr>
        <p:blipFill>
          <a:blip r:embed="rId1"/>
          <a:stretch/>
        </p:blipFill>
        <p:spPr>
          <a:xfrm>
            <a:off x="1257480" y="1614600"/>
            <a:ext cx="4504680" cy="5136120"/>
          </a:xfrm>
          <a:prstGeom prst="rect">
            <a:avLst/>
          </a:prstGeom>
          <a:ln w="0">
            <a:noFill/>
          </a:ln>
        </p:spPr>
      </p:pic>
      <p:sp>
        <p:nvSpPr>
          <p:cNvPr id="210" name="TextBox 2"/>
          <p:cNvSpPr/>
          <p:nvPr/>
        </p:nvSpPr>
        <p:spPr>
          <a:xfrm>
            <a:off x="582840" y="903240"/>
            <a:ext cx="14904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상품 상세페이지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1" name="직사각형 52"/>
          <p:cNvSpPr/>
          <p:nvPr/>
        </p:nvSpPr>
        <p:spPr>
          <a:xfrm>
            <a:off x="5521320" y="1509120"/>
            <a:ext cx="375840" cy="210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2" name="직사각형 53"/>
          <p:cNvSpPr/>
          <p:nvPr/>
        </p:nvSpPr>
        <p:spPr>
          <a:xfrm>
            <a:off x="4463640" y="2997000"/>
            <a:ext cx="40788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3" name="직사각형 55"/>
          <p:cNvSpPr/>
          <p:nvPr/>
        </p:nvSpPr>
        <p:spPr>
          <a:xfrm>
            <a:off x="2783520" y="1522800"/>
            <a:ext cx="479520" cy="210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 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4" name="직사각형 66"/>
          <p:cNvSpPr/>
          <p:nvPr/>
        </p:nvSpPr>
        <p:spPr>
          <a:xfrm>
            <a:off x="4392000" y="3330720"/>
            <a:ext cx="47952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5" name="직사각형 68"/>
          <p:cNvSpPr/>
          <p:nvPr/>
        </p:nvSpPr>
        <p:spPr>
          <a:xfrm>
            <a:off x="5196600" y="3971160"/>
            <a:ext cx="419760" cy="2113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6" name="직사각형 69"/>
          <p:cNvSpPr/>
          <p:nvPr/>
        </p:nvSpPr>
        <p:spPr>
          <a:xfrm>
            <a:off x="949320" y="1417320"/>
            <a:ext cx="177840" cy="210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17" name="그림 234" descr=""/>
          <p:cNvPicPr/>
          <p:nvPr/>
        </p:nvPicPr>
        <p:blipFill>
          <a:blip r:embed="rId2"/>
          <a:stretch/>
        </p:blipFill>
        <p:spPr>
          <a:xfrm>
            <a:off x="3510000" y="3429000"/>
            <a:ext cx="771120" cy="19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표 12"/>
          <p:cNvGraphicFramePr/>
          <p:nvPr/>
        </p:nvGraphicFramePr>
        <p:xfrm>
          <a:off x="100080" y="10692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상품상세페이지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상품상세 페이지에서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1-6.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구매후기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취소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교환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반품안내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1-7.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해당 상품 관련 상품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해당 상품과 관련된 상품들을 보여준다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19" name="TextBox 2"/>
          <p:cNvSpPr/>
          <p:nvPr/>
        </p:nvSpPr>
        <p:spPr>
          <a:xfrm>
            <a:off x="582840" y="903240"/>
            <a:ext cx="14904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상품 상세페이지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20" name="그림 227" descr=""/>
          <p:cNvPicPr/>
          <p:nvPr/>
        </p:nvPicPr>
        <p:blipFill>
          <a:blip r:embed="rId1"/>
          <a:stretch/>
        </p:blipFill>
        <p:spPr>
          <a:xfrm>
            <a:off x="1881720" y="1206360"/>
            <a:ext cx="6014160" cy="5133600"/>
          </a:xfrm>
          <a:prstGeom prst="rect">
            <a:avLst/>
          </a:prstGeom>
          <a:ln w="0">
            <a:noFill/>
          </a:ln>
        </p:spPr>
      </p:pic>
      <p:sp>
        <p:nvSpPr>
          <p:cNvPr id="221" name="직사각형 54"/>
          <p:cNvSpPr/>
          <p:nvPr/>
        </p:nvSpPr>
        <p:spPr>
          <a:xfrm>
            <a:off x="1328040" y="4005000"/>
            <a:ext cx="4262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1-7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2" name="직사각형 67"/>
          <p:cNvSpPr/>
          <p:nvPr/>
        </p:nvSpPr>
        <p:spPr>
          <a:xfrm>
            <a:off x="1487520" y="1201680"/>
            <a:ext cx="393840" cy="210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표 13"/>
          <p:cNvGraphicFramePr/>
          <p:nvPr/>
        </p:nvGraphicFramePr>
        <p:xfrm>
          <a:off x="92160" y="89640"/>
          <a:ext cx="11991240" cy="1361736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12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Dv-012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장바구니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장바구니 페이지에서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쇼핑 계속하기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쇼핑계속하기 버튼을 누르면 홈화면으로 이동한다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주문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주문버튼 누르면 주문상세페이지로 이동한다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총상품금액출력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체크버튼을 누른 상품의 수량에 따른 총금액이 출력된다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배송비가 있다면 배송비를 더해서 총 금액이 출력된다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장바구니 상품들의 업체명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상품체크버튼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상품정보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가격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재고정보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상품의 이름과 메인이미지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가격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재고가 출력된다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2-4.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상품수량 변경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수량은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단위로 변경이 가능하다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삭제버튼을 누르면 장바구니에서 해당 상품이 삭제된다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재고 이상 수량은 선택 불가능하다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2-5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체크한 상품 합산 금액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2-6.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배송비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상품의 가격에 따른 배송비가 출력된다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2-7.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체크한 상품 수량에 따른 상품금액 출력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체크한 상품 수량에 대해 가격과 배송비가 합산된 상품의 금액이 출력된다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업체마다 배송을 하기 때문에 장바구니에도 업체별로 담긴 상품이 출력된다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상품정보에서 재고는 재고가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5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개 이하인 상품만 출력된다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각 업체별 주문금액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3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만원 이상시 배송비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0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장바구니 화면 진입 시 재고가 없는 상품은 재고 없음으로 표시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24" name="그림 235" descr=""/>
          <p:cNvPicPr/>
          <p:nvPr/>
        </p:nvPicPr>
        <p:blipFill>
          <a:blip r:embed="rId1"/>
          <a:stretch/>
        </p:blipFill>
        <p:spPr>
          <a:xfrm>
            <a:off x="564480" y="2423880"/>
            <a:ext cx="7968960" cy="3381120"/>
          </a:xfrm>
          <a:prstGeom prst="rect">
            <a:avLst/>
          </a:prstGeom>
          <a:ln w="0">
            <a:noFill/>
          </a:ln>
        </p:spPr>
      </p:pic>
      <p:sp>
        <p:nvSpPr>
          <p:cNvPr id="225" name="TextBox 1"/>
          <p:cNvSpPr/>
          <p:nvPr/>
        </p:nvSpPr>
        <p:spPr>
          <a:xfrm>
            <a:off x="565200" y="1177560"/>
            <a:ext cx="8758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업체명 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26" name="그림 238" descr=""/>
          <p:cNvPicPr/>
          <p:nvPr/>
        </p:nvPicPr>
        <p:blipFill>
          <a:blip r:embed="rId2"/>
          <a:stretch/>
        </p:blipFill>
        <p:spPr>
          <a:xfrm>
            <a:off x="562680" y="1513440"/>
            <a:ext cx="7514640" cy="1267200"/>
          </a:xfrm>
          <a:prstGeom prst="rect">
            <a:avLst/>
          </a:prstGeom>
          <a:ln w="0">
            <a:noFill/>
          </a:ln>
        </p:spPr>
      </p:pic>
      <p:pic>
        <p:nvPicPr>
          <p:cNvPr id="227" name="그림 241" descr=""/>
          <p:cNvPicPr/>
          <p:nvPr/>
        </p:nvPicPr>
        <p:blipFill>
          <a:blip r:embed="rId3"/>
          <a:stretch/>
        </p:blipFill>
        <p:spPr>
          <a:xfrm>
            <a:off x="5554080" y="5468040"/>
            <a:ext cx="905400" cy="386640"/>
          </a:xfrm>
          <a:prstGeom prst="rect">
            <a:avLst/>
          </a:prstGeom>
          <a:ln w="0">
            <a:noFill/>
          </a:ln>
        </p:spPr>
      </p:pic>
      <p:sp>
        <p:nvSpPr>
          <p:cNvPr id="228" name="TextBox 5"/>
          <p:cNvSpPr/>
          <p:nvPr/>
        </p:nvSpPr>
        <p:spPr>
          <a:xfrm>
            <a:off x="565200" y="2748600"/>
            <a:ext cx="8758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업체명 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2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9" name="직사각형 250"/>
          <p:cNvSpPr/>
          <p:nvPr/>
        </p:nvSpPr>
        <p:spPr>
          <a:xfrm>
            <a:off x="359640" y="902520"/>
            <a:ext cx="8040600" cy="490248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230" name="직사각형 251"/>
          <p:cNvSpPr/>
          <p:nvPr/>
        </p:nvSpPr>
        <p:spPr>
          <a:xfrm>
            <a:off x="564480" y="1177560"/>
            <a:ext cx="7512840" cy="160308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231" name="직사각형 70"/>
          <p:cNvSpPr/>
          <p:nvPr/>
        </p:nvSpPr>
        <p:spPr>
          <a:xfrm>
            <a:off x="270360" y="80424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2" name="직사각형 71"/>
          <p:cNvSpPr/>
          <p:nvPr/>
        </p:nvSpPr>
        <p:spPr>
          <a:xfrm>
            <a:off x="5279040" y="5350320"/>
            <a:ext cx="54972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3" name="직사각형 72"/>
          <p:cNvSpPr/>
          <p:nvPr/>
        </p:nvSpPr>
        <p:spPr>
          <a:xfrm>
            <a:off x="4159080" y="2423880"/>
            <a:ext cx="441000" cy="210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4" name="직사각형 73"/>
          <p:cNvSpPr/>
          <p:nvPr/>
        </p:nvSpPr>
        <p:spPr>
          <a:xfrm>
            <a:off x="757800" y="1513440"/>
            <a:ext cx="4910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5" name="직사각형 74"/>
          <p:cNvSpPr/>
          <p:nvPr/>
        </p:nvSpPr>
        <p:spPr>
          <a:xfrm>
            <a:off x="1442520" y="1230840"/>
            <a:ext cx="5616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6" name="직사각형 75"/>
          <p:cNvSpPr/>
          <p:nvPr/>
        </p:nvSpPr>
        <p:spPr>
          <a:xfrm>
            <a:off x="3332160" y="5383080"/>
            <a:ext cx="4590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7" name="직사각형 76"/>
          <p:cNvSpPr/>
          <p:nvPr/>
        </p:nvSpPr>
        <p:spPr>
          <a:xfrm>
            <a:off x="4159080" y="5350320"/>
            <a:ext cx="441000" cy="2127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8" name="직사각형 77"/>
          <p:cNvSpPr/>
          <p:nvPr/>
        </p:nvSpPr>
        <p:spPr>
          <a:xfrm>
            <a:off x="6779880" y="2423880"/>
            <a:ext cx="4680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2-7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9" name="직사각형 78"/>
          <p:cNvSpPr/>
          <p:nvPr/>
        </p:nvSpPr>
        <p:spPr>
          <a:xfrm>
            <a:off x="2567520" y="1761120"/>
            <a:ext cx="422640" cy="210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0" name="직사각형 70"/>
          <p:cNvSpPr/>
          <p:nvPr/>
        </p:nvSpPr>
        <p:spPr>
          <a:xfrm>
            <a:off x="475560" y="100080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1" name="직사각형 71"/>
          <p:cNvSpPr/>
          <p:nvPr/>
        </p:nvSpPr>
        <p:spPr>
          <a:xfrm>
            <a:off x="4453920" y="2048760"/>
            <a:ext cx="54972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2" name="직사각형 71"/>
          <p:cNvSpPr/>
          <p:nvPr/>
        </p:nvSpPr>
        <p:spPr>
          <a:xfrm>
            <a:off x="1723680" y="2423880"/>
            <a:ext cx="54972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직사각형 39"/>
          <p:cNvSpPr/>
          <p:nvPr/>
        </p:nvSpPr>
        <p:spPr>
          <a:xfrm>
            <a:off x="810360" y="1342800"/>
            <a:ext cx="7569360" cy="5312520"/>
          </a:xfrm>
          <a:prstGeom prst="rect">
            <a:avLst/>
          </a:prstGeom>
          <a:noFill/>
          <a:ln w="19050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graphicFrame>
        <p:nvGraphicFramePr>
          <p:cNvPr id="244" name="표 1"/>
          <p:cNvGraphicFramePr/>
          <p:nvPr/>
        </p:nvGraphicFramePr>
        <p:xfrm>
          <a:off x="119160" y="89640"/>
          <a:ext cx="11964600" cy="6659640"/>
        </p:xfrm>
        <a:graphic>
          <a:graphicData uri="http://schemas.openxmlformats.org/drawingml/2006/table">
            <a:tbl>
              <a:tblPr/>
              <a:tblGrid>
                <a:gridCol w="813600"/>
                <a:gridCol w="3322080"/>
                <a:gridCol w="745560"/>
                <a:gridCol w="3649320"/>
                <a:gridCol w="850320"/>
                <a:gridCol w="1171080"/>
                <a:gridCol w="671760"/>
                <a:gridCol w="739800"/>
              </a:tblGrid>
              <a:tr h="396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주문결제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결제할 상품 정보를 확인한 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주문에 필요한 정보를 입력하고 결제수단을 선택하여 결제할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주문하기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배송지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주문한 제품의 배송지 정보를 작성할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기본적으로 구매자가 가입시 기입한 정보가 자동으로 입력되며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회원이 원하는 배송지를 직접 입력하여 수정할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  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결제수단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신용카드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토스페이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카카오페이 중 하나를 선택하여 결제할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동의를 받아야 결제하기로 넘어갈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결제하기 버튼을 누르면 결제페이지로 넘어간다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결제할 제품의 총 수량이 뜬다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장바구니에서 결제하기 위해 선택한 제품의 이름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수량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가격 정보가 나오며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총 결제금액이 표시된다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1-7.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사용하고 싶은 쿠폰을 선택할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1-8. 2-3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의 쿠폰선택 버튼을 누르면 쿠폰을 선택할 수 있는 모달창이 나타난다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1-9.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쿠폰을 선택하면 쿠폰이 적용된 금액을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*2.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쿠폰선택 버튼 클릭시 나타나는 모달창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쿠폰을 선택하여 적용시킬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쿠폰을 사용할 경우 부분취소를 할 수 없다는 것을 안내한다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45" name="Picture 2" descr=""/>
          <p:cNvPicPr/>
          <p:nvPr/>
        </p:nvPicPr>
        <p:blipFill>
          <a:blip r:embed="rId1"/>
          <a:stretch/>
        </p:blipFill>
        <p:spPr>
          <a:xfrm>
            <a:off x="1144080" y="1613160"/>
            <a:ext cx="6866280" cy="4930920"/>
          </a:xfrm>
          <a:prstGeom prst="rect">
            <a:avLst/>
          </a:prstGeom>
          <a:ln w="9525">
            <a:noFill/>
          </a:ln>
        </p:spPr>
      </p:pic>
      <p:sp>
        <p:nvSpPr>
          <p:cNvPr id="246" name="직사각형 34"/>
          <p:cNvSpPr/>
          <p:nvPr/>
        </p:nvSpPr>
        <p:spPr>
          <a:xfrm>
            <a:off x="1152360" y="125784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47" name="Picture 4" descr=""/>
          <p:cNvPicPr/>
          <p:nvPr/>
        </p:nvPicPr>
        <p:blipFill>
          <a:blip r:embed="rId2"/>
          <a:stretch/>
        </p:blipFill>
        <p:spPr>
          <a:xfrm>
            <a:off x="5792400" y="1580760"/>
            <a:ext cx="2219040" cy="1998720"/>
          </a:xfrm>
          <a:prstGeom prst="rect">
            <a:avLst/>
          </a:prstGeom>
          <a:ln w="9525">
            <a:noFill/>
          </a:ln>
        </p:spPr>
      </p:pic>
      <p:sp>
        <p:nvSpPr>
          <p:cNvPr id="248" name="직사각형 18"/>
          <p:cNvSpPr/>
          <p:nvPr/>
        </p:nvSpPr>
        <p:spPr>
          <a:xfrm>
            <a:off x="766440" y="47869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9" name="직사각형 19"/>
          <p:cNvSpPr/>
          <p:nvPr/>
        </p:nvSpPr>
        <p:spPr>
          <a:xfrm>
            <a:off x="700920" y="172584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0" name="직사각형 20"/>
          <p:cNvSpPr/>
          <p:nvPr/>
        </p:nvSpPr>
        <p:spPr>
          <a:xfrm>
            <a:off x="770760" y="57841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1" name="직사각형 21"/>
          <p:cNvSpPr/>
          <p:nvPr/>
        </p:nvSpPr>
        <p:spPr>
          <a:xfrm>
            <a:off x="762120" y="625428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52" name="Picture 3" descr=""/>
          <p:cNvPicPr/>
          <p:nvPr/>
        </p:nvPicPr>
        <p:blipFill>
          <a:blip r:embed="rId3"/>
          <a:stretch/>
        </p:blipFill>
        <p:spPr>
          <a:xfrm>
            <a:off x="5830200" y="4474080"/>
            <a:ext cx="2661840" cy="1251000"/>
          </a:xfrm>
          <a:prstGeom prst="rect">
            <a:avLst/>
          </a:prstGeom>
          <a:ln w="9525">
            <a:noFill/>
          </a:ln>
        </p:spPr>
      </p:pic>
      <p:sp>
        <p:nvSpPr>
          <p:cNvPr id="253" name="직사각형 31"/>
          <p:cNvSpPr/>
          <p:nvPr/>
        </p:nvSpPr>
        <p:spPr>
          <a:xfrm>
            <a:off x="7984080" y="162720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4" name="직사각형 32"/>
          <p:cNvSpPr/>
          <p:nvPr/>
        </p:nvSpPr>
        <p:spPr>
          <a:xfrm>
            <a:off x="7981200" y="19785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5" name="직사각형 33"/>
          <p:cNvSpPr/>
          <p:nvPr/>
        </p:nvSpPr>
        <p:spPr>
          <a:xfrm>
            <a:off x="8012880" y="251100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1-7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6" name="직사각형 36"/>
          <p:cNvSpPr/>
          <p:nvPr/>
        </p:nvSpPr>
        <p:spPr>
          <a:xfrm>
            <a:off x="8001360" y="283320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1-8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7" name="직사각형 38"/>
          <p:cNvSpPr/>
          <p:nvPr/>
        </p:nvSpPr>
        <p:spPr>
          <a:xfrm>
            <a:off x="8015040" y="322884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1-9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8" name="TextBox 4101"/>
          <p:cNvSpPr/>
          <p:nvPr/>
        </p:nvSpPr>
        <p:spPr>
          <a:xfrm>
            <a:off x="7365960" y="2421360"/>
            <a:ext cx="23580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300" spc="-1" strike="noStrike">
                <a:solidFill>
                  <a:schemeClr val="accent6"/>
                </a:solidFill>
                <a:latin typeface="Arial"/>
                <a:ea typeface="DejaVu Sans"/>
              </a:rPr>
              <a:t>-</a:t>
            </a:r>
            <a:endParaRPr b="0" lang="en-US" sz="13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9" name="TextBox 22"/>
          <p:cNvSpPr/>
          <p:nvPr/>
        </p:nvSpPr>
        <p:spPr>
          <a:xfrm>
            <a:off x="6247440" y="4714920"/>
            <a:ext cx="204336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7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쿠폰을 사용할 경우 부분취소를 할 수 없습니다</a:t>
            </a:r>
            <a:endParaRPr b="0" lang="en-US" sz="7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0" name="직사각형 23"/>
          <p:cNvSpPr/>
          <p:nvPr/>
        </p:nvSpPr>
        <p:spPr>
          <a:xfrm>
            <a:off x="5717520" y="425268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2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1" name="직사각형 24"/>
          <p:cNvSpPr/>
          <p:nvPr/>
        </p:nvSpPr>
        <p:spPr>
          <a:xfrm>
            <a:off x="5516280" y="45925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2" name="직사각형 25"/>
          <p:cNvSpPr/>
          <p:nvPr/>
        </p:nvSpPr>
        <p:spPr>
          <a:xfrm>
            <a:off x="8214840" y="47869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Dv-014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 진행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결제에 성공할 경우 주문완료 페이지로 이동한다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결제 진행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를 이용하여 카카오페이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토스페이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신용카드로 결제할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64" name="Picture 2" descr=""/>
          <p:cNvPicPr/>
          <p:nvPr/>
        </p:nvPicPr>
        <p:blipFill>
          <a:blip r:embed="rId1"/>
          <a:stretch/>
        </p:blipFill>
        <p:spPr>
          <a:xfrm>
            <a:off x="1095480" y="1469880"/>
            <a:ext cx="6714720" cy="4995000"/>
          </a:xfrm>
          <a:prstGeom prst="rect">
            <a:avLst/>
          </a:prstGeom>
          <a:ln w="9525">
            <a:noFill/>
          </a:ln>
        </p:spPr>
      </p:pic>
      <p:sp>
        <p:nvSpPr>
          <p:cNvPr id="265" name="직사각형 14"/>
          <p:cNvSpPr/>
          <p:nvPr/>
        </p:nvSpPr>
        <p:spPr>
          <a:xfrm>
            <a:off x="1238040" y="134532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66" name="직사각형 15"/>
          <p:cNvSpPr/>
          <p:nvPr/>
        </p:nvSpPr>
        <p:spPr>
          <a:xfrm>
            <a:off x="3095640" y="246024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 완료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결제에 성공할 경우 주문완료 페이지로 이동한다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구매 완료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구매가 정상적으로 완료되었다는 안내 문구를 표시하여 결제와 구매가 정상적으로 진행되었음을 안내한다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주문에 관련된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번호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를 간략하게 보여준다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번호의 경우 자동 부여되며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결제일은 회원이 결제한 시간을 나타낸다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버튼을 이용하여 주문내역을 확인할 수 있는 페이지 또는 메인 화면으로 이동할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68" name="Picture 2" descr=""/>
          <p:cNvPicPr/>
          <p:nvPr/>
        </p:nvPicPr>
        <p:blipFill>
          <a:blip r:embed="rId1"/>
          <a:stretch/>
        </p:blipFill>
        <p:spPr>
          <a:xfrm>
            <a:off x="855720" y="2143080"/>
            <a:ext cx="7176960" cy="3066840"/>
          </a:xfrm>
          <a:prstGeom prst="rect">
            <a:avLst/>
          </a:prstGeom>
          <a:ln w="9525">
            <a:noFill/>
          </a:ln>
        </p:spPr>
      </p:pic>
      <p:sp>
        <p:nvSpPr>
          <p:cNvPr id="269" name="직사각형 10"/>
          <p:cNvSpPr/>
          <p:nvPr/>
        </p:nvSpPr>
        <p:spPr>
          <a:xfrm>
            <a:off x="644400" y="276660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0" name="직사각형 11"/>
          <p:cNvSpPr/>
          <p:nvPr/>
        </p:nvSpPr>
        <p:spPr>
          <a:xfrm>
            <a:off x="3056760" y="23223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1" name="직사각형 12"/>
          <p:cNvSpPr/>
          <p:nvPr/>
        </p:nvSpPr>
        <p:spPr>
          <a:xfrm>
            <a:off x="2856240" y="47955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2" name="직사각형 9"/>
          <p:cNvSpPr/>
          <p:nvPr/>
        </p:nvSpPr>
        <p:spPr>
          <a:xfrm>
            <a:off x="496440" y="1567440"/>
            <a:ext cx="7880760" cy="409284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73" name="직사각형 13"/>
          <p:cNvSpPr/>
          <p:nvPr/>
        </p:nvSpPr>
        <p:spPr>
          <a:xfrm>
            <a:off x="588960" y="146988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Dv-016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구매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실패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결제에 실패할 경우 주문하기 페이지에 머무르게 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구매에 실패할 경우 안내 메시지를 띄운다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결제 완료페이지로 넘어가지 않고 현재 페이지에 머무르게 된다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회원이 악의적으로 가격 데이터를 조작할 경우에도 결제가 되지 않는다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1028880" y="1358640"/>
            <a:ext cx="6159240" cy="5043240"/>
          </a:xfrm>
          <a:prstGeom prst="rect">
            <a:avLst/>
          </a:prstGeom>
          <a:ln w="9525">
            <a:noFill/>
          </a:ln>
        </p:spPr>
      </p:pic>
      <p:sp>
        <p:nvSpPr>
          <p:cNvPr id="276" name="직사각형 6"/>
          <p:cNvSpPr/>
          <p:nvPr/>
        </p:nvSpPr>
        <p:spPr>
          <a:xfrm>
            <a:off x="2577600" y="1323720"/>
            <a:ext cx="2890800" cy="101844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77" name="직사각형 4"/>
          <p:cNvSpPr/>
          <p:nvPr/>
        </p:nvSpPr>
        <p:spPr>
          <a:xfrm>
            <a:off x="2669400" y="123228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Dv-017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사이드바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URQ016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회원과 관련된 정보들을 선택하여 조회하고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마이페이지 사이드바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회원과 관련된 정보들을 선택하여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내정보관리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개인정보를 조회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주문내역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쇼핑몰에서 주문한 내역들과 주문상태를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내쿠폰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발급된 쿠폰들을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찜목록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관심있는 상품들을 찜 할 수 있고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찜 해놓은 상품들을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상품문의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상품 문의 글을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내리뷰보기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상품 후기를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1-7.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내반려동물정보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반려동물 정보를 등록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1-8.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회원탈퇴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회원탈퇴 메뉴를 통해 쇼핑몰에서 탈퇴할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3663720" y="1595880"/>
            <a:ext cx="1955520" cy="3962160"/>
          </a:xfrm>
          <a:prstGeom prst="rect">
            <a:avLst/>
          </a:prstGeom>
          <a:ln w="9525">
            <a:noFill/>
          </a:ln>
        </p:spPr>
      </p:pic>
      <p:sp>
        <p:nvSpPr>
          <p:cNvPr id="280" name="직사각형 14"/>
          <p:cNvSpPr/>
          <p:nvPr/>
        </p:nvSpPr>
        <p:spPr>
          <a:xfrm>
            <a:off x="3396240" y="1410120"/>
            <a:ext cx="2385720" cy="452880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81" name="직사각형 21"/>
          <p:cNvSpPr/>
          <p:nvPr/>
        </p:nvSpPr>
        <p:spPr>
          <a:xfrm>
            <a:off x="3463920" y="1290600"/>
            <a:ext cx="225000" cy="248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표 44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마이페이지 내 정보관리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URQ016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회원의 탈퇴내역 관리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  <a:ea typeface="DejaVu Sans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마이페이지 사이드바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회원정보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현재 회원의 정보를 볼 수 있음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2-1.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내 정보변경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회원의 정보를 수정할 수 있는 폼으로 이동하는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2-2.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비밀번호 변경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회원의 비밀번호를 변경할 수 있는 폼으로 이동하는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2-3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돌아가기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마이페이지로 돌아가는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cxnSp>
        <p:nvCxnSpPr>
          <p:cNvPr id="283" name="직선 화살표 연결선 390"/>
          <p:cNvCxnSpPr/>
          <p:nvPr/>
        </p:nvCxnSpPr>
        <p:spPr>
          <a:xfrm>
            <a:off x="2674440" y="1257840"/>
            <a:ext cx="2315160" cy="1019880"/>
          </a:xfrm>
          <a:prstGeom prst="straightConnector1">
            <a:avLst/>
          </a:prstGeom>
          <a:ln w="0">
            <a:noFill/>
          </a:ln>
        </p:spPr>
      </p:cxnSp>
      <p:cxnSp>
        <p:nvCxnSpPr>
          <p:cNvPr id="284" name="직선 화살표 연결선 391"/>
          <p:cNvCxnSpPr/>
          <p:nvPr/>
        </p:nvCxnSpPr>
        <p:spPr>
          <a:xfrm>
            <a:off x="2413440" y="980640"/>
            <a:ext cx="2074320" cy="1297080"/>
          </a:xfrm>
          <a:prstGeom prst="straightConnector1">
            <a:avLst/>
          </a:prstGeom>
          <a:ln w="0">
            <a:noFill/>
          </a:ln>
        </p:spPr>
      </p:cxnSp>
      <p:grpSp>
        <p:nvGrpSpPr>
          <p:cNvPr id="285" name="그룹 397"/>
          <p:cNvGrpSpPr/>
          <p:nvPr/>
        </p:nvGrpSpPr>
        <p:grpSpPr>
          <a:xfrm>
            <a:off x="2413440" y="1283760"/>
            <a:ext cx="5779080" cy="4290120"/>
            <a:chOff x="2413440" y="1283760"/>
            <a:chExt cx="5779080" cy="4290120"/>
          </a:xfrm>
        </p:grpSpPr>
        <p:pic>
          <p:nvPicPr>
            <p:cNvPr id="286" name="그림 392" descr=""/>
            <p:cNvPicPr/>
            <p:nvPr/>
          </p:nvPicPr>
          <p:blipFill>
            <a:blip r:embed="rId1"/>
            <a:stretch/>
          </p:blipFill>
          <p:spPr>
            <a:xfrm>
              <a:off x="2413440" y="1283760"/>
              <a:ext cx="5779080" cy="4290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직사각형 179"/>
            <p:cNvSpPr/>
            <p:nvPr/>
          </p:nvSpPr>
          <p:spPr>
            <a:xfrm>
              <a:off x="2413440" y="1441440"/>
              <a:ext cx="154440" cy="171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000" spc="-1" strike="noStrike">
                  <a:solidFill>
                    <a:schemeClr val="lt1"/>
                  </a:solidFill>
                  <a:latin typeface="맑은 고딕"/>
                  <a:ea typeface="DejaVu Sans"/>
                </a:rPr>
                <a:t>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8" name="직사각형 180"/>
            <p:cNvSpPr/>
            <p:nvPr/>
          </p:nvSpPr>
          <p:spPr>
            <a:xfrm>
              <a:off x="3819240" y="5050800"/>
              <a:ext cx="451800" cy="171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000" spc="-1" strike="noStrike">
                  <a:solidFill>
                    <a:schemeClr val="lt1"/>
                  </a:solidFill>
                  <a:latin typeface="맑은 고딕"/>
                  <a:ea typeface="DejaVu Sans"/>
                </a:rPr>
                <a:t>2-1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9" name="직사각형 181"/>
            <p:cNvSpPr/>
            <p:nvPr/>
          </p:nvSpPr>
          <p:spPr>
            <a:xfrm>
              <a:off x="4616640" y="5050800"/>
              <a:ext cx="451800" cy="171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000" spc="-1" strike="noStrike">
                  <a:solidFill>
                    <a:schemeClr val="lt1"/>
                  </a:solidFill>
                  <a:latin typeface="맑은 고딕"/>
                  <a:ea typeface="DejaVu Sans"/>
                </a:rPr>
                <a:t>2-2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90" name="직사각형 182"/>
            <p:cNvSpPr/>
            <p:nvPr/>
          </p:nvSpPr>
          <p:spPr>
            <a:xfrm>
              <a:off x="5397840" y="5050800"/>
              <a:ext cx="451800" cy="171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000" spc="-1" strike="noStrike">
                  <a:solidFill>
                    <a:schemeClr val="lt1"/>
                  </a:solidFill>
                  <a:latin typeface="맑은 고딕"/>
                  <a:ea typeface="DejaVu Sans"/>
                </a:rPr>
                <a:t>2-3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pic>
        <p:nvPicPr>
          <p:cNvPr id="291" name="Picture 2" descr=""/>
          <p:cNvPicPr/>
          <p:nvPr/>
        </p:nvPicPr>
        <p:blipFill>
          <a:blip r:embed="rId2"/>
          <a:stretch/>
        </p:blipFill>
        <p:spPr>
          <a:xfrm>
            <a:off x="263160" y="1717920"/>
            <a:ext cx="1527840" cy="3096000"/>
          </a:xfrm>
          <a:prstGeom prst="rect">
            <a:avLst/>
          </a:prstGeom>
          <a:ln w="9525">
            <a:noFill/>
          </a:ln>
        </p:spPr>
      </p:pic>
      <p:sp>
        <p:nvSpPr>
          <p:cNvPr id="292" name="직사각형 402"/>
          <p:cNvSpPr/>
          <p:nvPr/>
        </p:nvSpPr>
        <p:spPr>
          <a:xfrm>
            <a:off x="263160" y="1556640"/>
            <a:ext cx="1527840" cy="3333600"/>
          </a:xfrm>
          <a:prstGeom prst="rect">
            <a:avLst/>
          </a:prstGeom>
          <a:noFill/>
          <a:ln w="28575">
            <a:solidFill>
              <a:srgbClr val="0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93" name="직사각형 21"/>
          <p:cNvSpPr/>
          <p:nvPr/>
        </p:nvSpPr>
        <p:spPr>
          <a:xfrm>
            <a:off x="380160" y="1412640"/>
            <a:ext cx="136800" cy="19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표 4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마이페이지 내 정보관리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URQ016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마이페이지 내 정보관리 회원정보 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  <a:ea typeface="DejaVu Sans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회원정보 수정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회원의 생년월일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이메일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전화번호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주소 정보 수정이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1-1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아이디 필드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수정은 불가능하다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1-2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이름 필드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수정은 불가능하다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1-3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이메일 필드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수정 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1-4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생년월일 필드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수정 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1-5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전화번호  필드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수정 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1-6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주소 필드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수정 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1-7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수정완료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내용이 비어있는 경우 수정 실패 알림창이 뜨며 내용 입력시 서버로 전송하여 회원의 정보를 업데이트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cxnSp>
        <p:nvCxnSpPr>
          <p:cNvPr id="295" name="직선 화살표 연결선 398"/>
          <p:cNvCxnSpPr/>
          <p:nvPr/>
        </p:nvCxnSpPr>
        <p:spPr>
          <a:xfrm>
            <a:off x="2674440" y="1257840"/>
            <a:ext cx="2315160" cy="1019880"/>
          </a:xfrm>
          <a:prstGeom prst="straightConnector1">
            <a:avLst/>
          </a:prstGeom>
          <a:ln w="0">
            <a:noFill/>
          </a:ln>
        </p:spPr>
      </p:cxnSp>
      <p:cxnSp>
        <p:nvCxnSpPr>
          <p:cNvPr id="296" name="직선 화살표 연결선 399"/>
          <p:cNvCxnSpPr/>
          <p:nvPr/>
        </p:nvCxnSpPr>
        <p:spPr>
          <a:xfrm>
            <a:off x="2413440" y="980640"/>
            <a:ext cx="2074320" cy="1297080"/>
          </a:xfrm>
          <a:prstGeom prst="straightConnector1">
            <a:avLst/>
          </a:prstGeom>
          <a:ln w="0">
            <a:noFill/>
          </a:ln>
        </p:spPr>
      </p:cxnSp>
      <p:pic>
        <p:nvPicPr>
          <p:cNvPr id="297" name="Picture 3" descr=""/>
          <p:cNvPicPr/>
          <p:nvPr/>
        </p:nvPicPr>
        <p:blipFill>
          <a:blip r:embed="rId1"/>
          <a:stretch/>
        </p:blipFill>
        <p:spPr>
          <a:xfrm>
            <a:off x="2674440" y="785880"/>
            <a:ext cx="4514400" cy="5314680"/>
          </a:xfrm>
          <a:prstGeom prst="rect">
            <a:avLst/>
          </a:prstGeom>
          <a:ln w="9525">
            <a:noFill/>
          </a:ln>
        </p:spPr>
      </p:pic>
      <p:sp>
        <p:nvSpPr>
          <p:cNvPr id="298" name="직사각형 183"/>
          <p:cNvSpPr/>
          <p:nvPr/>
        </p:nvSpPr>
        <p:spPr>
          <a:xfrm>
            <a:off x="2613960" y="687600"/>
            <a:ext cx="1778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9" name="직사각형 184"/>
          <p:cNvSpPr/>
          <p:nvPr/>
        </p:nvSpPr>
        <p:spPr>
          <a:xfrm>
            <a:off x="2309760" y="1768320"/>
            <a:ext cx="4532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0" name="직사각형 184"/>
          <p:cNvSpPr/>
          <p:nvPr/>
        </p:nvSpPr>
        <p:spPr>
          <a:xfrm>
            <a:off x="2309760" y="2428920"/>
            <a:ext cx="4532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1" name="직사각형 184"/>
          <p:cNvSpPr/>
          <p:nvPr/>
        </p:nvSpPr>
        <p:spPr>
          <a:xfrm>
            <a:off x="2309760" y="3000240"/>
            <a:ext cx="4532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2" name="직사각형 184"/>
          <p:cNvSpPr/>
          <p:nvPr/>
        </p:nvSpPr>
        <p:spPr>
          <a:xfrm>
            <a:off x="2309760" y="3643200"/>
            <a:ext cx="4532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3" name="직사각형 184"/>
          <p:cNvSpPr/>
          <p:nvPr/>
        </p:nvSpPr>
        <p:spPr>
          <a:xfrm>
            <a:off x="2338560" y="4241520"/>
            <a:ext cx="4532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4" name="직사각형 184"/>
          <p:cNvSpPr/>
          <p:nvPr/>
        </p:nvSpPr>
        <p:spPr>
          <a:xfrm>
            <a:off x="2338560" y="4768560"/>
            <a:ext cx="4532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5" name="직사각형 184"/>
          <p:cNvSpPr/>
          <p:nvPr/>
        </p:nvSpPr>
        <p:spPr>
          <a:xfrm>
            <a:off x="2338560" y="5500800"/>
            <a:ext cx="4532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1-7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로그인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유저의 로그인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로그인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아이디 비밀번호 입력 시 서버로 전송하여 아이디와 비밀번호가 일치하는 지 확인 후 일치한다면 로그인 성공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실패 시 아이디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비밀번호를 확인해주세요 알림창으로 안내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로그인 버튼을 통해 아이디와 비밀번호를 서버로 전송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일반회원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판매자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관리자는 해당 로그인버튼을 통해 로그인이 가능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일반 회원가입 버튼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판매자가 아닌 일반 유저의 경우 해당 버튼을 통해 회원가입 진행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일반 유저가 사용가능한 카카오 로그인 버튼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카카오 로그인 진행 시 처음 로그인 진행 한 회원의 경우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의 회원가입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Form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으로 페이지 이동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아이디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 입력 제외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 회원가입 버튼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1-2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Form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사업자 등록증 정보등 추가 정보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저장 체크박스 버튼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체크박스를 체크한 후 로그인에 성공할 시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LocalStorage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회원의 아이디를 저장하고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 후 로그인 화면으로 올 때 이전에 로그인에 성공한 아이디 값을 아이디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input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에 추가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찾기 버튼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회원의 아이디와 비밀번호 찾기 화면으로 각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40" name="직사각형 3"/>
          <p:cNvSpPr/>
          <p:nvPr/>
        </p:nvSpPr>
        <p:spPr>
          <a:xfrm>
            <a:off x="2585160" y="342900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41" name="그림 168" descr=""/>
          <p:cNvPicPr/>
          <p:nvPr/>
        </p:nvPicPr>
        <p:blipFill>
          <a:blip r:embed="rId1"/>
          <a:stretch/>
        </p:blipFill>
        <p:spPr>
          <a:xfrm>
            <a:off x="2495520" y="870480"/>
            <a:ext cx="3864240" cy="5259960"/>
          </a:xfrm>
          <a:prstGeom prst="rect">
            <a:avLst/>
          </a:prstGeom>
          <a:ln w="0">
            <a:noFill/>
          </a:ln>
        </p:spPr>
      </p:pic>
      <p:sp>
        <p:nvSpPr>
          <p:cNvPr id="142" name="직사각형 3"/>
          <p:cNvSpPr/>
          <p:nvPr/>
        </p:nvSpPr>
        <p:spPr>
          <a:xfrm>
            <a:off x="2406240" y="77184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3" name="직사각형 3"/>
          <p:cNvSpPr/>
          <p:nvPr/>
        </p:nvSpPr>
        <p:spPr>
          <a:xfrm>
            <a:off x="2585160" y="342900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4" name="직사각형 3"/>
          <p:cNvSpPr/>
          <p:nvPr/>
        </p:nvSpPr>
        <p:spPr>
          <a:xfrm>
            <a:off x="2585160" y="387180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5" name="직사각형 3"/>
          <p:cNvSpPr/>
          <p:nvPr/>
        </p:nvSpPr>
        <p:spPr>
          <a:xfrm>
            <a:off x="3846240" y="544536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6" name="직사각형 3"/>
          <p:cNvSpPr/>
          <p:nvPr/>
        </p:nvSpPr>
        <p:spPr>
          <a:xfrm>
            <a:off x="2585160" y="429300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7" name="직사각형 3"/>
          <p:cNvSpPr/>
          <p:nvPr/>
        </p:nvSpPr>
        <p:spPr>
          <a:xfrm>
            <a:off x="2495520" y="2925000"/>
            <a:ext cx="43092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48" name="직사각형 3"/>
          <p:cNvSpPr/>
          <p:nvPr/>
        </p:nvSpPr>
        <p:spPr>
          <a:xfrm>
            <a:off x="4367880" y="2925000"/>
            <a:ext cx="43092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표 46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Dv-020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마이페이지 내 정보관리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URQ016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마이페이지 내 정보관리에서 비밀번호 변경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  <a:ea typeface="DejaVu Sans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비밀번호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비밀번호 수정할 수 있는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1-1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변경하기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기존 비밀번호와 새로운 비밀번호를 비밀번호 양식에 맞추에 작성 후 변경하기 버튼 누를 시 비밀번호업데이트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회원정보 수정과 비밀번호 수정 컴포넌트는 동일한 것을 사용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cxnSp>
        <p:nvCxnSpPr>
          <p:cNvPr id="307" name="직선 화살표 연결선 405"/>
          <p:cNvCxnSpPr/>
          <p:nvPr/>
        </p:nvCxnSpPr>
        <p:spPr>
          <a:xfrm>
            <a:off x="2674440" y="1257840"/>
            <a:ext cx="2315160" cy="1019880"/>
          </a:xfrm>
          <a:prstGeom prst="straightConnector1">
            <a:avLst/>
          </a:prstGeom>
          <a:ln w="0">
            <a:noFill/>
          </a:ln>
        </p:spPr>
      </p:cxnSp>
      <p:cxnSp>
        <p:nvCxnSpPr>
          <p:cNvPr id="308" name="직선 화살표 연결선 406"/>
          <p:cNvCxnSpPr/>
          <p:nvPr/>
        </p:nvCxnSpPr>
        <p:spPr>
          <a:xfrm>
            <a:off x="2413440" y="980640"/>
            <a:ext cx="2074320" cy="1297080"/>
          </a:xfrm>
          <a:prstGeom prst="straightConnector1">
            <a:avLst/>
          </a:prstGeom>
          <a:ln w="0">
            <a:noFill/>
          </a:ln>
        </p:spPr>
      </p:cxnSp>
      <p:pic>
        <p:nvPicPr>
          <p:cNvPr id="309" name="그림 407" descr=""/>
          <p:cNvPicPr/>
          <p:nvPr/>
        </p:nvPicPr>
        <p:blipFill>
          <a:blip r:embed="rId1"/>
          <a:stretch/>
        </p:blipFill>
        <p:spPr>
          <a:xfrm>
            <a:off x="2508120" y="1678680"/>
            <a:ext cx="3971520" cy="3180960"/>
          </a:xfrm>
          <a:prstGeom prst="rect">
            <a:avLst/>
          </a:prstGeom>
          <a:ln w="0">
            <a:noFill/>
          </a:ln>
        </p:spPr>
      </p:pic>
      <p:sp>
        <p:nvSpPr>
          <p:cNvPr id="310" name="직사각형 185"/>
          <p:cNvSpPr/>
          <p:nvPr/>
        </p:nvSpPr>
        <p:spPr>
          <a:xfrm>
            <a:off x="2521800" y="1678680"/>
            <a:ext cx="1778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1" name="직사각형 186"/>
          <p:cNvSpPr/>
          <p:nvPr/>
        </p:nvSpPr>
        <p:spPr>
          <a:xfrm>
            <a:off x="3420000" y="3780000"/>
            <a:ext cx="5378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Dv-021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주문내역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URQ017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회원이 주문한 내역을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마이페이지 선택 메뉴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회원과 관련된 정보를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내정보관리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주문내역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내쿠폰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상품문의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내리뷰보기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내반려동물정보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회원탈퇴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*2.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내 주문내역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회원이 쇼핑몰에서 주문한 내역을 확인할 수 있다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내역과 상세 정보를 간략히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상품명을 누를 경우 주문 상세 페이지로 이동한다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상태를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(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주문완료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 준비중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배송중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배송완료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주문취소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  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배송중 상태에서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일이 지나면 배송완료 상태로 변경된다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*3.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페이지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건수가 많을 경우 자동으로 페이지 선택 버튼이 생성되며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버튼을 클릭하여 원하는 페이지로 이동할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13" name="Picture 3" descr=""/>
          <p:cNvPicPr/>
          <p:nvPr/>
        </p:nvPicPr>
        <p:blipFill>
          <a:blip r:embed="rId1"/>
          <a:srcRect l="0" t="0" r="7910" b="0"/>
          <a:stretch/>
        </p:blipFill>
        <p:spPr>
          <a:xfrm>
            <a:off x="361800" y="1715760"/>
            <a:ext cx="7371000" cy="3094200"/>
          </a:xfrm>
          <a:prstGeom prst="rect">
            <a:avLst/>
          </a:prstGeom>
          <a:ln w="9525">
            <a:noFill/>
          </a:ln>
        </p:spPr>
      </p:pic>
      <p:sp>
        <p:nvSpPr>
          <p:cNvPr id="314" name="직사각형 10"/>
          <p:cNvSpPr/>
          <p:nvPr/>
        </p:nvSpPr>
        <p:spPr>
          <a:xfrm>
            <a:off x="4432680" y="24267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5" name="직사각형 11"/>
          <p:cNvSpPr/>
          <p:nvPr/>
        </p:nvSpPr>
        <p:spPr>
          <a:xfrm>
            <a:off x="2020320" y="224388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6" name="직사각형 14"/>
          <p:cNvSpPr/>
          <p:nvPr/>
        </p:nvSpPr>
        <p:spPr>
          <a:xfrm>
            <a:off x="200160" y="1871640"/>
            <a:ext cx="1732680" cy="336204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17" name="직사각형 12"/>
          <p:cNvSpPr/>
          <p:nvPr/>
        </p:nvSpPr>
        <p:spPr>
          <a:xfrm>
            <a:off x="7193160" y="213084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8" name="직사각형 21"/>
          <p:cNvSpPr/>
          <p:nvPr/>
        </p:nvSpPr>
        <p:spPr>
          <a:xfrm>
            <a:off x="380880" y="174348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9" name="직사각형 15"/>
          <p:cNvSpPr/>
          <p:nvPr/>
        </p:nvSpPr>
        <p:spPr>
          <a:xfrm>
            <a:off x="1950840" y="1854360"/>
            <a:ext cx="5904000" cy="141120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20" name="직사각형 22"/>
          <p:cNvSpPr/>
          <p:nvPr/>
        </p:nvSpPr>
        <p:spPr>
          <a:xfrm>
            <a:off x="2171520" y="172440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2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1" name="직사각형 16"/>
          <p:cNvSpPr/>
          <p:nvPr/>
        </p:nvSpPr>
        <p:spPr>
          <a:xfrm>
            <a:off x="3788280" y="3299760"/>
            <a:ext cx="2516400" cy="47052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pic>
        <p:nvPicPr>
          <p:cNvPr id="322" name="Picture 2" descr=""/>
          <p:cNvPicPr/>
          <p:nvPr/>
        </p:nvPicPr>
        <p:blipFill>
          <a:blip r:embed="rId2"/>
          <a:stretch/>
        </p:blipFill>
        <p:spPr>
          <a:xfrm>
            <a:off x="7098120" y="2347920"/>
            <a:ext cx="634680" cy="895680"/>
          </a:xfrm>
          <a:prstGeom prst="rect">
            <a:avLst/>
          </a:prstGeom>
          <a:ln w="9525">
            <a:noFill/>
          </a:ln>
        </p:spPr>
      </p:pic>
      <p:sp>
        <p:nvSpPr>
          <p:cNvPr id="323" name="직사각형 17"/>
          <p:cNvSpPr/>
          <p:nvPr/>
        </p:nvSpPr>
        <p:spPr>
          <a:xfrm>
            <a:off x="3655440" y="337716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3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Dv-022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상세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URQ017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주문한 내역 한 건에 대해 상세한 정보를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마이페이지 선택 메뉴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*2.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내 주문내역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선택한 주문건의 상세내역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번호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제품명과 수량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가격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을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할인 쿠폰을 적용했을 경우 할인된 가격이 표시된다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2-2. 1:1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문의 페이지를 연결하여 주문 문의를 빠르게 남길 수 있도록 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상태를 확인할 수 있다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주문완료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배송준비중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배송중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배송완료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취소완료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 완료된 제품은 후기작성 버튼이 활성화된다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버튼을 누르면 제품 후기를 작성할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2-5.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후기를 작성하면 후기작성 버튼이 후기완료 버튼으로 변경된다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2-6.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주문완료 상태에서는 후기작성버튼이 아닌 주문취소 버튼이 활성화된다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일부 품목을 취소할 수 있으며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취소를 하면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2-5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와 같이 ‘취소완료’버튼으로 바뀐다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2-7.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전체 주문을 취소할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취소는 주문완료 상태일 경우에만 가능하며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주문취소버튼 아래에 문구를 기입하여 사용자들에게 이를 안내한다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2-8.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주문 건의 정보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주문번호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 일시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를 보여준다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2-9.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해당 주문 건의 배송 정보를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쿠폰을 사용한 주문건의 경우 일부 취소가 불가능하다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25" name="Picture 3" descr=""/>
          <p:cNvPicPr/>
          <p:nvPr/>
        </p:nvPicPr>
        <p:blipFill>
          <a:blip r:embed="rId1"/>
          <a:stretch/>
        </p:blipFill>
        <p:spPr>
          <a:xfrm>
            <a:off x="2551320" y="1329480"/>
            <a:ext cx="4641480" cy="5032080"/>
          </a:xfrm>
          <a:prstGeom prst="rect">
            <a:avLst/>
          </a:prstGeom>
          <a:ln w="9525">
            <a:noFill/>
          </a:ln>
        </p:spPr>
      </p:pic>
      <p:pic>
        <p:nvPicPr>
          <p:cNvPr id="326" name="Picture 2" descr=""/>
          <p:cNvPicPr/>
          <p:nvPr/>
        </p:nvPicPr>
        <p:blipFill>
          <a:blip r:embed="rId2"/>
          <a:stretch/>
        </p:blipFill>
        <p:spPr>
          <a:xfrm>
            <a:off x="343080" y="1276200"/>
            <a:ext cx="1809360" cy="3676320"/>
          </a:xfrm>
          <a:prstGeom prst="rect">
            <a:avLst/>
          </a:prstGeom>
          <a:ln w="9525">
            <a:noFill/>
          </a:ln>
        </p:spPr>
      </p:pic>
      <p:sp>
        <p:nvSpPr>
          <p:cNvPr id="327" name="직사각형 12"/>
          <p:cNvSpPr/>
          <p:nvPr/>
        </p:nvSpPr>
        <p:spPr>
          <a:xfrm>
            <a:off x="6905880" y="14691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8" name="직사각형 13"/>
          <p:cNvSpPr/>
          <p:nvPr/>
        </p:nvSpPr>
        <p:spPr>
          <a:xfrm>
            <a:off x="2342520" y="15037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9" name="직사각형 14"/>
          <p:cNvSpPr/>
          <p:nvPr/>
        </p:nvSpPr>
        <p:spPr>
          <a:xfrm>
            <a:off x="5799960" y="186084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0" name="직사각형 15"/>
          <p:cNvSpPr/>
          <p:nvPr/>
        </p:nvSpPr>
        <p:spPr>
          <a:xfrm>
            <a:off x="6440040" y="18651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1" name="직사각형 11"/>
          <p:cNvSpPr/>
          <p:nvPr/>
        </p:nvSpPr>
        <p:spPr>
          <a:xfrm>
            <a:off x="313560" y="1305720"/>
            <a:ext cx="1732680" cy="343152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32" name="직사각형 18"/>
          <p:cNvSpPr/>
          <p:nvPr/>
        </p:nvSpPr>
        <p:spPr>
          <a:xfrm>
            <a:off x="243720" y="119124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3" name="직사각형 19"/>
          <p:cNvSpPr/>
          <p:nvPr/>
        </p:nvSpPr>
        <p:spPr>
          <a:xfrm>
            <a:off x="2163960" y="1310040"/>
            <a:ext cx="5359680" cy="527328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34" name="직사각형 21"/>
          <p:cNvSpPr/>
          <p:nvPr/>
        </p:nvSpPr>
        <p:spPr>
          <a:xfrm>
            <a:off x="2286000" y="118152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2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5" name="직사각형 22"/>
          <p:cNvSpPr/>
          <p:nvPr/>
        </p:nvSpPr>
        <p:spPr>
          <a:xfrm>
            <a:off x="6418080" y="262728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6" name="직사각형 23"/>
          <p:cNvSpPr/>
          <p:nvPr/>
        </p:nvSpPr>
        <p:spPr>
          <a:xfrm>
            <a:off x="7323840" y="18349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7" name="직사각형 24"/>
          <p:cNvSpPr/>
          <p:nvPr/>
        </p:nvSpPr>
        <p:spPr>
          <a:xfrm>
            <a:off x="3762000" y="35503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2-7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8" name="직사각형 25"/>
          <p:cNvSpPr/>
          <p:nvPr/>
        </p:nvSpPr>
        <p:spPr>
          <a:xfrm>
            <a:off x="2473200" y="416880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2-8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9" name="직사각형 26"/>
          <p:cNvSpPr/>
          <p:nvPr/>
        </p:nvSpPr>
        <p:spPr>
          <a:xfrm>
            <a:off x="2455920" y="529200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2-9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40" name="Picture 4" descr=""/>
          <p:cNvPicPr/>
          <p:nvPr/>
        </p:nvPicPr>
        <p:blipFill>
          <a:blip r:embed="rId3"/>
          <a:stretch/>
        </p:blipFill>
        <p:spPr>
          <a:xfrm>
            <a:off x="7217640" y="2048760"/>
            <a:ext cx="663480" cy="3042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Dv-023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상세 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부분취소 재결제 안내창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URQ017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주문한 내역 한 건에 대해 상세한 정보를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마이페이지 선택 메뉴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*2.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내 주문내역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부분 취소로 인해 무료배송 조건이 충족되지 않을 경우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안내창을 띄워 해당 사항을 사용자에게 안내하고 재결제를 유도한다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2-2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. 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구매자가 재결제에 동의할 경우 결제 페이지로 연결한다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과정에서 취소할 경우 부분취소 처리되지 않는다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42" name="Picture 3" descr=""/>
          <p:cNvPicPr/>
          <p:nvPr/>
        </p:nvPicPr>
        <p:blipFill>
          <a:blip r:embed="rId1"/>
          <a:stretch/>
        </p:blipFill>
        <p:spPr>
          <a:xfrm>
            <a:off x="2551320" y="1329480"/>
            <a:ext cx="4641480" cy="5032080"/>
          </a:xfrm>
          <a:prstGeom prst="rect">
            <a:avLst/>
          </a:prstGeom>
          <a:ln w="9525">
            <a:noFill/>
          </a:ln>
        </p:spPr>
      </p:pic>
      <p:pic>
        <p:nvPicPr>
          <p:cNvPr id="343" name="Picture 2" descr=""/>
          <p:cNvPicPr/>
          <p:nvPr/>
        </p:nvPicPr>
        <p:blipFill>
          <a:blip r:embed="rId2"/>
          <a:stretch/>
        </p:blipFill>
        <p:spPr>
          <a:xfrm>
            <a:off x="343080" y="1276200"/>
            <a:ext cx="1809360" cy="3676320"/>
          </a:xfrm>
          <a:prstGeom prst="rect">
            <a:avLst/>
          </a:prstGeom>
          <a:ln w="9525">
            <a:noFill/>
          </a:ln>
        </p:spPr>
      </p:pic>
      <p:sp>
        <p:nvSpPr>
          <p:cNvPr id="344" name="직사각형 11"/>
          <p:cNvSpPr/>
          <p:nvPr/>
        </p:nvSpPr>
        <p:spPr>
          <a:xfrm>
            <a:off x="313560" y="1305720"/>
            <a:ext cx="1732680" cy="343152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45" name="직사각형 18"/>
          <p:cNvSpPr/>
          <p:nvPr/>
        </p:nvSpPr>
        <p:spPr>
          <a:xfrm>
            <a:off x="243720" y="119124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6" name="직사각형 19"/>
          <p:cNvSpPr/>
          <p:nvPr/>
        </p:nvSpPr>
        <p:spPr>
          <a:xfrm>
            <a:off x="2163960" y="1310040"/>
            <a:ext cx="5359680" cy="527328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47" name="직사각형 20"/>
          <p:cNvSpPr/>
          <p:nvPr/>
        </p:nvSpPr>
        <p:spPr>
          <a:xfrm>
            <a:off x="3309840" y="2500200"/>
            <a:ext cx="3142800" cy="24523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1200" spc="-1" strike="noStrike">
                <a:solidFill>
                  <a:schemeClr val="lt1"/>
                </a:solidFill>
                <a:latin typeface="Arial"/>
                <a:ea typeface="DejaVu Sans"/>
              </a:rPr>
              <a:t>부분취소로 인해 무료배송 금액이 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  <a:p>
            <a:pPr algn="ctr" defTabSz="914400">
              <a:lnSpc>
                <a:spcPct val="100000"/>
              </a:lnSpc>
            </a:pPr>
            <a:r>
              <a:rPr b="0" lang="ko-KR" sz="1200" spc="-1" strike="noStrike">
                <a:solidFill>
                  <a:schemeClr val="lt1"/>
                </a:solidFill>
                <a:latin typeface="Arial"/>
                <a:ea typeface="DejaVu Sans"/>
              </a:rPr>
              <a:t>충족되지 않습니다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DejaVu Sans"/>
              </a:rPr>
              <a:t>. </a:t>
            </a:r>
            <a:r>
              <a:rPr b="0" lang="ko-KR" sz="1200" spc="-1" strike="noStrike">
                <a:solidFill>
                  <a:schemeClr val="lt1"/>
                </a:solidFill>
                <a:latin typeface="Arial"/>
                <a:ea typeface="DejaVu Sans"/>
              </a:rPr>
              <a:t>재결제를 원하시는 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  <a:p>
            <a:pPr algn="ctr" defTabSz="914400">
              <a:lnSpc>
                <a:spcPct val="100000"/>
              </a:lnSpc>
            </a:pPr>
            <a:r>
              <a:rPr b="0" lang="ko-KR" sz="1200" spc="-1" strike="noStrike">
                <a:solidFill>
                  <a:schemeClr val="lt1"/>
                </a:solidFill>
                <a:latin typeface="Arial"/>
                <a:ea typeface="DejaVu Sans"/>
              </a:rPr>
              <a:t>경우 동의 버튼을 눌러주세요</a:t>
            </a:r>
            <a:r>
              <a:rPr b="0" lang="en-US" sz="1200" spc="-1" strike="noStrike">
                <a:solidFill>
                  <a:schemeClr val="lt1"/>
                </a:solidFill>
                <a:latin typeface="Arial"/>
                <a:ea typeface="DejaVu Sans"/>
              </a:rPr>
              <a:t>. 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8" name="직사각형 31"/>
          <p:cNvSpPr/>
          <p:nvPr/>
        </p:nvSpPr>
        <p:spPr>
          <a:xfrm>
            <a:off x="2286000" y="118152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2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9" name="직사각형 33"/>
          <p:cNvSpPr/>
          <p:nvPr/>
        </p:nvSpPr>
        <p:spPr>
          <a:xfrm>
            <a:off x="3169080" y="24289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50" name="Picture 2" descr=""/>
          <p:cNvPicPr/>
          <p:nvPr/>
        </p:nvPicPr>
        <p:blipFill>
          <a:blip r:embed="rId3"/>
          <a:stretch/>
        </p:blipFill>
        <p:spPr>
          <a:xfrm>
            <a:off x="4309920" y="4500720"/>
            <a:ext cx="499680" cy="302400"/>
          </a:xfrm>
          <a:prstGeom prst="rect">
            <a:avLst/>
          </a:prstGeom>
          <a:ln w="9525">
            <a:noFill/>
          </a:ln>
        </p:spPr>
      </p:pic>
      <p:pic>
        <p:nvPicPr>
          <p:cNvPr id="351" name="Picture 3" descr=""/>
          <p:cNvPicPr/>
          <p:nvPr/>
        </p:nvPicPr>
        <p:blipFill>
          <a:blip r:embed="rId4"/>
          <a:stretch/>
        </p:blipFill>
        <p:spPr>
          <a:xfrm>
            <a:off x="4894920" y="4500720"/>
            <a:ext cx="486360" cy="2944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표 1"/>
          <p:cNvGraphicFramePr/>
          <p:nvPr/>
        </p:nvGraphicFramePr>
        <p:xfrm>
          <a:off x="130680" y="89640"/>
          <a:ext cx="1195164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Dv-024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 마이페이지 나의 쿠폰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일반회원이 마이페이지에서 보유중인 쿠폰을 확인할 수 있는 화면이다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일반회원이 마이페이지에서 보유중인 쿠폰을 확인할 수 있는 화면이다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2-1)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보유중인 쿠폰을 사용가능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사용완료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기간만료의 세가지 상태별로 조회할 수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기본값으로 ‘사용가능’ 인 쿠폰이 조회된다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3.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쿠폰 이름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할인률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쿠폰만료일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쿠폰상태를 표시한다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사용완료된 쿠폰의 경우 언제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어느 주문건에 대해 사용했는지 표시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53" name="그림 242" descr=""/>
          <p:cNvPicPr/>
          <p:nvPr/>
        </p:nvPicPr>
        <p:blipFill>
          <a:blip r:embed="rId1"/>
          <a:stretch/>
        </p:blipFill>
        <p:spPr>
          <a:xfrm>
            <a:off x="149400" y="1757880"/>
            <a:ext cx="7959600" cy="3342240"/>
          </a:xfrm>
          <a:prstGeom prst="rect">
            <a:avLst/>
          </a:prstGeom>
          <a:ln w="0">
            <a:noFill/>
          </a:ln>
        </p:spPr>
      </p:pic>
      <p:pic>
        <p:nvPicPr>
          <p:cNvPr id="354" name="그림 253" descr=""/>
          <p:cNvPicPr/>
          <p:nvPr/>
        </p:nvPicPr>
        <p:blipFill>
          <a:blip r:embed="rId2"/>
          <a:srcRect l="0" t="0" r="4000" b="0"/>
          <a:stretch/>
        </p:blipFill>
        <p:spPr>
          <a:xfrm>
            <a:off x="1829880" y="2358360"/>
            <a:ext cx="6199200" cy="276120"/>
          </a:xfrm>
          <a:prstGeom prst="rect">
            <a:avLst/>
          </a:prstGeom>
          <a:ln w="0">
            <a:noFill/>
          </a:ln>
        </p:spPr>
      </p:pic>
      <p:sp>
        <p:nvSpPr>
          <p:cNvPr id="355" name="직사각형 11"/>
          <p:cNvSpPr/>
          <p:nvPr/>
        </p:nvSpPr>
        <p:spPr>
          <a:xfrm>
            <a:off x="1703880" y="2296440"/>
            <a:ext cx="6474960" cy="33804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56" name="직사각형 11"/>
          <p:cNvSpPr/>
          <p:nvPr/>
        </p:nvSpPr>
        <p:spPr>
          <a:xfrm>
            <a:off x="1703880" y="2635200"/>
            <a:ext cx="6474960" cy="57744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57" name="직사각형 15"/>
          <p:cNvSpPr/>
          <p:nvPr/>
        </p:nvSpPr>
        <p:spPr>
          <a:xfrm>
            <a:off x="1623960" y="221976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8" name="직사각형 15"/>
          <p:cNvSpPr/>
          <p:nvPr/>
        </p:nvSpPr>
        <p:spPr>
          <a:xfrm>
            <a:off x="1623960" y="263520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9" name="직사각형 16"/>
          <p:cNvSpPr/>
          <p:nvPr/>
        </p:nvSpPr>
        <p:spPr>
          <a:xfrm>
            <a:off x="1703880" y="243540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2-1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0" name="직사각형 15"/>
          <p:cNvSpPr/>
          <p:nvPr/>
        </p:nvSpPr>
        <p:spPr>
          <a:xfrm>
            <a:off x="149400" y="175788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표 1"/>
          <p:cNvGraphicFramePr/>
          <p:nvPr/>
        </p:nvGraphicFramePr>
        <p:xfrm>
          <a:off x="130680" y="89640"/>
          <a:ext cx="1194624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03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Dv-025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사용완료된 쿠폰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일반회원이 마이페이지에서 사용완료한 쿠폰을 확인할 수 있는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사용완료된 쿠폰을 조회한다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2-1)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사용완료인 쿠폰의 경우 쿠폰이름을 클릭하면 쿠폰 사용내역을 자세하게 표시하는 모달창을 표시한다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62" name="그림 242" descr=""/>
          <p:cNvPicPr/>
          <p:nvPr/>
        </p:nvPicPr>
        <p:blipFill>
          <a:blip r:embed="rId1"/>
          <a:stretch/>
        </p:blipFill>
        <p:spPr>
          <a:xfrm>
            <a:off x="149400" y="1757880"/>
            <a:ext cx="7959600" cy="3342240"/>
          </a:xfrm>
          <a:prstGeom prst="rect">
            <a:avLst/>
          </a:prstGeom>
          <a:ln w="0">
            <a:noFill/>
          </a:ln>
        </p:spPr>
      </p:pic>
      <p:sp>
        <p:nvSpPr>
          <p:cNvPr id="363" name="직사각형 16"/>
          <p:cNvSpPr/>
          <p:nvPr/>
        </p:nvSpPr>
        <p:spPr>
          <a:xfrm>
            <a:off x="1987560" y="296748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2-1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64" name="그림 255" descr=""/>
          <p:cNvPicPr/>
          <p:nvPr/>
        </p:nvPicPr>
        <p:blipFill>
          <a:blip r:embed="rId2"/>
          <a:srcRect l="0" t="0" r="4599" b="0"/>
          <a:stretch/>
        </p:blipFill>
        <p:spPr>
          <a:xfrm>
            <a:off x="1829880" y="2314800"/>
            <a:ext cx="6199200" cy="277920"/>
          </a:xfrm>
          <a:prstGeom prst="rect">
            <a:avLst/>
          </a:prstGeom>
          <a:ln w="0">
            <a:noFill/>
          </a:ln>
        </p:spPr>
      </p:pic>
      <p:sp>
        <p:nvSpPr>
          <p:cNvPr id="365" name="직사각형 256"/>
          <p:cNvSpPr/>
          <p:nvPr/>
        </p:nvSpPr>
        <p:spPr>
          <a:xfrm>
            <a:off x="7032240" y="2967480"/>
            <a:ext cx="719640" cy="173160"/>
          </a:xfrm>
          <a:prstGeom prst="rect">
            <a:avLst/>
          </a:prstGeom>
          <a:solidFill>
            <a:schemeClr val="lt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ko-KR" sz="800" spc="-1" strike="noStrike">
                <a:solidFill>
                  <a:srgbClr val="0000ff"/>
                </a:solidFill>
                <a:latin typeface="맑은 고딕"/>
                <a:ea typeface="맑은 고딕"/>
              </a:rPr>
              <a:t>사용 완료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366" name="직선 연결선 257"/>
          <p:cNvCxnSpPr/>
          <p:nvPr/>
        </p:nvCxnSpPr>
        <p:spPr>
          <a:xfrm>
            <a:off x="2351160" y="3112200"/>
            <a:ext cx="115272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sp>
        <p:nvSpPr>
          <p:cNvPr id="367" name="직사각형 15"/>
          <p:cNvSpPr/>
          <p:nvPr/>
        </p:nvSpPr>
        <p:spPr>
          <a:xfrm>
            <a:off x="149400" y="175788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8" name="직사각형 15"/>
          <p:cNvSpPr/>
          <p:nvPr/>
        </p:nvSpPr>
        <p:spPr>
          <a:xfrm>
            <a:off x="1749960" y="259308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표 1"/>
          <p:cNvGraphicFramePr/>
          <p:nvPr/>
        </p:nvGraphicFramePr>
        <p:xfrm>
          <a:off x="130680" y="89640"/>
          <a:ext cx="1194624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03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Dv-026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상세 사용내역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URQ018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일반회원이 마이페이지에서 사용완료한 쿠폰의 자세한 사용내역을 확인할 수 있는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일반회원이 마이페이지에서 보유중인 쿠폰을 확인할 수 있는 화면이다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2-1)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쿠폰이름을 클릭했을 때 상세한 쿠폰 사용내역이 뜬다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이름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할인율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만료일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적용한 상품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일시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 번호를 확인할 수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주문번호를 누를 시 주문 상세화면으로 이동한다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370" name="그림 242" descr=""/>
          <p:cNvPicPr/>
          <p:nvPr/>
        </p:nvPicPr>
        <p:blipFill>
          <a:blip r:embed="rId1"/>
          <a:stretch/>
        </p:blipFill>
        <p:spPr>
          <a:xfrm>
            <a:off x="149400" y="1757880"/>
            <a:ext cx="7959600" cy="3342240"/>
          </a:xfrm>
          <a:prstGeom prst="rect">
            <a:avLst/>
          </a:prstGeom>
          <a:ln w="0">
            <a:noFill/>
          </a:ln>
        </p:spPr>
      </p:pic>
      <p:sp>
        <p:nvSpPr>
          <p:cNvPr id="371" name="직사각형 15"/>
          <p:cNvSpPr/>
          <p:nvPr/>
        </p:nvSpPr>
        <p:spPr>
          <a:xfrm>
            <a:off x="4712040" y="355752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2" name="직사각형 15"/>
          <p:cNvSpPr/>
          <p:nvPr/>
        </p:nvSpPr>
        <p:spPr>
          <a:xfrm>
            <a:off x="130680" y="175788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73" name="그림 255" descr=""/>
          <p:cNvPicPr/>
          <p:nvPr/>
        </p:nvPicPr>
        <p:blipFill>
          <a:blip r:embed="rId2"/>
          <a:srcRect l="0" t="0" r="4599" b="0"/>
          <a:stretch/>
        </p:blipFill>
        <p:spPr>
          <a:xfrm>
            <a:off x="1829880" y="2314800"/>
            <a:ext cx="6199200" cy="277920"/>
          </a:xfrm>
          <a:prstGeom prst="rect">
            <a:avLst/>
          </a:prstGeom>
          <a:ln w="0">
            <a:noFill/>
          </a:ln>
        </p:spPr>
      </p:pic>
      <p:sp>
        <p:nvSpPr>
          <p:cNvPr id="374" name="직사각형 256"/>
          <p:cNvSpPr/>
          <p:nvPr/>
        </p:nvSpPr>
        <p:spPr>
          <a:xfrm>
            <a:off x="7032240" y="2967480"/>
            <a:ext cx="719640" cy="173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ko-KR" sz="800" spc="-1" strike="noStrike">
                <a:solidFill>
                  <a:srgbClr val="0000ff"/>
                </a:solidFill>
                <a:latin typeface="맑은 고딕"/>
                <a:ea typeface="맑은 고딕"/>
              </a:rPr>
              <a:t>사용 완료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375" name="직선 연결선 257"/>
          <p:cNvCxnSpPr/>
          <p:nvPr/>
        </p:nvCxnSpPr>
        <p:spPr>
          <a:xfrm>
            <a:off x="2351160" y="3112200"/>
            <a:ext cx="1152720" cy="360"/>
          </a:xfrm>
          <a:prstGeom prst="straightConnector1">
            <a:avLst/>
          </a:prstGeom>
          <a:ln>
            <a:solidFill>
              <a:srgbClr val="000000"/>
            </a:solidFill>
          </a:ln>
        </p:spPr>
      </p:cxnSp>
      <p:pic>
        <p:nvPicPr>
          <p:cNvPr id="376" name="그림 258" descr=""/>
          <p:cNvPicPr/>
          <p:nvPr/>
        </p:nvPicPr>
        <p:blipFill>
          <a:blip r:embed="rId3"/>
          <a:stretch/>
        </p:blipFill>
        <p:spPr>
          <a:xfrm>
            <a:off x="2571840" y="3275280"/>
            <a:ext cx="4460040" cy="2457720"/>
          </a:xfrm>
          <a:prstGeom prst="rect">
            <a:avLst/>
          </a:prstGeom>
          <a:ln w="0">
            <a:noFill/>
          </a:ln>
        </p:spPr>
      </p:pic>
      <p:sp>
        <p:nvSpPr>
          <p:cNvPr id="377" name="직사각형 16"/>
          <p:cNvSpPr/>
          <p:nvPr/>
        </p:nvSpPr>
        <p:spPr>
          <a:xfrm>
            <a:off x="2351520" y="336780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2-1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8" name="직사각형 15"/>
          <p:cNvSpPr/>
          <p:nvPr/>
        </p:nvSpPr>
        <p:spPr>
          <a:xfrm>
            <a:off x="1749960" y="259308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표 17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Dv-027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마이페이지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찜목록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URQ020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마이페이지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찜목록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사이드 메뉴바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찜목록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 본인이 찜한 상품 목록을 볼 수 있다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2-1.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찜한 상품의 찜을 해제한다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찜 목록 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80" name="TextBox 6"/>
          <p:cNvSpPr/>
          <p:nvPr/>
        </p:nvSpPr>
        <p:spPr>
          <a:xfrm>
            <a:off x="582120" y="903240"/>
            <a:ext cx="17780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마이 페이지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찜목록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1" name="직사각형 100"/>
          <p:cNvSpPr/>
          <p:nvPr/>
        </p:nvSpPr>
        <p:spPr>
          <a:xfrm>
            <a:off x="357840" y="177804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82" name="그림 447" descr=""/>
          <p:cNvPicPr/>
          <p:nvPr/>
        </p:nvPicPr>
        <p:blipFill>
          <a:blip r:embed="rId1"/>
          <a:stretch/>
        </p:blipFill>
        <p:spPr>
          <a:xfrm>
            <a:off x="1923120" y="1975320"/>
            <a:ext cx="6275520" cy="3745440"/>
          </a:xfrm>
          <a:prstGeom prst="rect">
            <a:avLst/>
          </a:prstGeom>
          <a:ln w="0">
            <a:noFill/>
          </a:ln>
        </p:spPr>
      </p:pic>
      <p:sp>
        <p:nvSpPr>
          <p:cNvPr id="383" name="직사각형 101"/>
          <p:cNvSpPr/>
          <p:nvPr/>
        </p:nvSpPr>
        <p:spPr>
          <a:xfrm>
            <a:off x="2020680" y="28270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4" name="직사각형 102"/>
          <p:cNvSpPr/>
          <p:nvPr/>
        </p:nvSpPr>
        <p:spPr>
          <a:xfrm>
            <a:off x="8100360" y="3110040"/>
            <a:ext cx="395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5" name="직사각형 452"/>
          <p:cNvSpPr/>
          <p:nvPr/>
        </p:nvSpPr>
        <p:spPr>
          <a:xfrm>
            <a:off x="8100720" y="3429000"/>
            <a:ext cx="196920" cy="2865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</a:rPr>
              <a:t>x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86" name="그림 453" descr=""/>
          <p:cNvPicPr/>
          <p:nvPr/>
        </p:nvPicPr>
        <p:blipFill>
          <a:blip r:embed="rId2"/>
          <a:stretch/>
        </p:blipFill>
        <p:spPr>
          <a:xfrm>
            <a:off x="4579200" y="2086920"/>
            <a:ext cx="995760" cy="608400"/>
          </a:xfrm>
          <a:prstGeom prst="rect">
            <a:avLst/>
          </a:prstGeom>
          <a:ln w="0">
            <a:noFill/>
          </a:ln>
        </p:spPr>
      </p:pic>
      <p:pic>
        <p:nvPicPr>
          <p:cNvPr id="387" name="그림 454" descr=""/>
          <p:cNvPicPr/>
          <p:nvPr/>
        </p:nvPicPr>
        <p:blipFill>
          <a:blip r:embed="rId3"/>
          <a:stretch/>
        </p:blipFill>
        <p:spPr>
          <a:xfrm>
            <a:off x="2110320" y="3208680"/>
            <a:ext cx="870480" cy="386280"/>
          </a:xfrm>
          <a:prstGeom prst="rect">
            <a:avLst/>
          </a:prstGeom>
          <a:ln w="0">
            <a:noFill/>
          </a:ln>
        </p:spPr>
      </p:pic>
      <p:sp>
        <p:nvSpPr>
          <p:cNvPr id="388" name="직사각형 455"/>
          <p:cNvSpPr/>
          <p:nvPr/>
        </p:nvSpPr>
        <p:spPr>
          <a:xfrm>
            <a:off x="8100720" y="4323600"/>
            <a:ext cx="196920" cy="2865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</a:rPr>
              <a:t>x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9" name="직사각형 456"/>
          <p:cNvSpPr/>
          <p:nvPr/>
        </p:nvSpPr>
        <p:spPr>
          <a:xfrm>
            <a:off x="8100720" y="3848760"/>
            <a:ext cx="196920" cy="2865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</a:rPr>
              <a:t>x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0" name="직사각형 457"/>
          <p:cNvSpPr/>
          <p:nvPr/>
        </p:nvSpPr>
        <p:spPr>
          <a:xfrm>
            <a:off x="8100720" y="4780800"/>
            <a:ext cx="196920" cy="2865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맑은 고딕"/>
              </a:rPr>
              <a:t>x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1" name="직사각형 103"/>
          <p:cNvSpPr/>
          <p:nvPr/>
        </p:nvSpPr>
        <p:spPr>
          <a:xfrm>
            <a:off x="5305680" y="52390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92" name="그림 459" descr=""/>
          <p:cNvPicPr/>
          <p:nvPr/>
        </p:nvPicPr>
        <p:blipFill>
          <a:blip r:embed="rId4"/>
          <a:stretch/>
        </p:blipFill>
        <p:spPr>
          <a:xfrm>
            <a:off x="456120" y="1975320"/>
            <a:ext cx="1466640" cy="3745440"/>
          </a:xfrm>
          <a:prstGeom prst="rect">
            <a:avLst/>
          </a:prstGeom>
          <a:ln w="0">
            <a:noFill/>
          </a:ln>
        </p:spPr>
      </p:pic>
      <p:sp>
        <p:nvSpPr>
          <p:cNvPr id="393" name="직사각형 461"/>
          <p:cNvSpPr/>
          <p:nvPr/>
        </p:nvSpPr>
        <p:spPr>
          <a:xfrm>
            <a:off x="447120" y="1975320"/>
            <a:ext cx="1476000" cy="3745440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94" name="직사각형 462"/>
          <p:cNvSpPr/>
          <p:nvPr/>
        </p:nvSpPr>
        <p:spPr>
          <a:xfrm>
            <a:off x="2020680" y="3023640"/>
            <a:ext cx="6475320" cy="2043720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95" name="직사각형 463"/>
          <p:cNvSpPr/>
          <p:nvPr/>
        </p:nvSpPr>
        <p:spPr>
          <a:xfrm>
            <a:off x="4655880" y="5109120"/>
            <a:ext cx="649440" cy="653040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표 14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Dv-028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전체 리스트페이지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상세 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공개여부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회원이 글작성시 비밀글과 공개글로 작성가능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문의정보 카테고리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글작성시 선택한 문의 카테고리를 반영해서 보여준다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제목 클릭시 상세페이지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제목을 클릭시 해당 문의의 상세화면으로 이동된다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비밀글은 비밀글을 작성한 본인만 조회 가능하다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1-4.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문의상태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해당 문의글에 답변이 달린 경우 답변완료 아닐경우 문의 대기중으로 표시된다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1-5.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문의글 작성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클릭시 문의글을 작성할 수 있는 화면으로 이동한다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페이지확인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현재 문의 게시판의 페이지를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97" name="TextBox 3"/>
          <p:cNvSpPr/>
          <p:nvPr/>
        </p:nvSpPr>
        <p:spPr>
          <a:xfrm>
            <a:off x="582480" y="903240"/>
            <a:ext cx="24912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문의사항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전체 리스트페이지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98" name="그림 337" descr=""/>
          <p:cNvPicPr/>
          <p:nvPr/>
        </p:nvPicPr>
        <p:blipFill>
          <a:blip r:embed="rId1"/>
          <a:srcRect l="0" t="14688" r="0" b="9420"/>
          <a:stretch/>
        </p:blipFill>
        <p:spPr>
          <a:xfrm>
            <a:off x="406440" y="1484640"/>
            <a:ext cx="8027640" cy="4055760"/>
          </a:xfrm>
          <a:prstGeom prst="rect">
            <a:avLst/>
          </a:prstGeom>
          <a:ln w="0">
            <a:noFill/>
          </a:ln>
        </p:spPr>
      </p:pic>
      <p:sp>
        <p:nvSpPr>
          <p:cNvPr id="399" name="직사각형 79"/>
          <p:cNvSpPr/>
          <p:nvPr/>
        </p:nvSpPr>
        <p:spPr>
          <a:xfrm>
            <a:off x="317520" y="148464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0" name="직사각형 80"/>
          <p:cNvSpPr/>
          <p:nvPr/>
        </p:nvSpPr>
        <p:spPr>
          <a:xfrm>
            <a:off x="2852640" y="1988640"/>
            <a:ext cx="44172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1" name="직사각형 81"/>
          <p:cNvSpPr/>
          <p:nvPr/>
        </p:nvSpPr>
        <p:spPr>
          <a:xfrm>
            <a:off x="4563720" y="1890360"/>
            <a:ext cx="4410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2" name="직사각형 82"/>
          <p:cNvSpPr/>
          <p:nvPr/>
        </p:nvSpPr>
        <p:spPr>
          <a:xfrm>
            <a:off x="7824240" y="1792080"/>
            <a:ext cx="422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3" name="직사각형 83"/>
          <p:cNvSpPr/>
          <p:nvPr/>
        </p:nvSpPr>
        <p:spPr>
          <a:xfrm>
            <a:off x="1081080" y="4797360"/>
            <a:ext cx="432000" cy="210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4" name="직사각형 84"/>
          <p:cNvSpPr/>
          <p:nvPr/>
        </p:nvSpPr>
        <p:spPr>
          <a:xfrm>
            <a:off x="3685320" y="534456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5" name="직사각형 85"/>
          <p:cNvSpPr/>
          <p:nvPr/>
        </p:nvSpPr>
        <p:spPr>
          <a:xfrm>
            <a:off x="1081080" y="1890360"/>
            <a:ext cx="413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6" name="직사각형 345"/>
          <p:cNvSpPr/>
          <p:nvPr/>
        </p:nvSpPr>
        <p:spPr>
          <a:xfrm>
            <a:off x="582480" y="1484640"/>
            <a:ext cx="7851600" cy="3640680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07" name="직사각형 346"/>
          <p:cNvSpPr/>
          <p:nvPr/>
        </p:nvSpPr>
        <p:spPr>
          <a:xfrm>
            <a:off x="4007880" y="5224320"/>
            <a:ext cx="776160" cy="316440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08" name="직사각형 347"/>
          <p:cNvSpPr/>
          <p:nvPr/>
        </p:nvSpPr>
        <p:spPr>
          <a:xfrm>
            <a:off x="4508640" y="2277000"/>
            <a:ext cx="275400" cy="143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09" name="직사각형 348"/>
          <p:cNvSpPr/>
          <p:nvPr/>
        </p:nvSpPr>
        <p:spPr>
          <a:xfrm>
            <a:off x="4563720" y="2565000"/>
            <a:ext cx="220320" cy="143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10" name="직사각형 351"/>
          <p:cNvSpPr/>
          <p:nvPr/>
        </p:nvSpPr>
        <p:spPr>
          <a:xfrm>
            <a:off x="4784400" y="3069000"/>
            <a:ext cx="663480" cy="14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11" name="직사각형 356"/>
          <p:cNvSpPr/>
          <p:nvPr/>
        </p:nvSpPr>
        <p:spPr>
          <a:xfrm>
            <a:off x="4563720" y="2781000"/>
            <a:ext cx="220320" cy="14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12" name="직사각형 357"/>
          <p:cNvSpPr/>
          <p:nvPr/>
        </p:nvSpPr>
        <p:spPr>
          <a:xfrm>
            <a:off x="4784400" y="3305160"/>
            <a:ext cx="220320" cy="12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13" name="직사각형 358"/>
          <p:cNvSpPr/>
          <p:nvPr/>
        </p:nvSpPr>
        <p:spPr>
          <a:xfrm>
            <a:off x="4894560" y="3573000"/>
            <a:ext cx="552960" cy="14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14" name="직사각형 359"/>
          <p:cNvSpPr/>
          <p:nvPr/>
        </p:nvSpPr>
        <p:spPr>
          <a:xfrm>
            <a:off x="4784400" y="3861000"/>
            <a:ext cx="331560" cy="14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15" name="직사각형 360"/>
          <p:cNvSpPr/>
          <p:nvPr/>
        </p:nvSpPr>
        <p:spPr>
          <a:xfrm>
            <a:off x="4646520" y="4077000"/>
            <a:ext cx="248040" cy="14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16" name="직사각형 361"/>
          <p:cNvSpPr/>
          <p:nvPr/>
        </p:nvSpPr>
        <p:spPr>
          <a:xfrm>
            <a:off x="4950000" y="4365000"/>
            <a:ext cx="220680" cy="14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17" name="직사각형 362"/>
          <p:cNvSpPr/>
          <p:nvPr/>
        </p:nvSpPr>
        <p:spPr>
          <a:xfrm>
            <a:off x="4646520" y="4653000"/>
            <a:ext cx="248040" cy="14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418" name="그림 363" descr=""/>
          <p:cNvPicPr/>
          <p:nvPr/>
        </p:nvPicPr>
        <p:blipFill>
          <a:blip r:embed="rId2"/>
          <a:stretch/>
        </p:blipFill>
        <p:spPr>
          <a:xfrm>
            <a:off x="2115720" y="1792080"/>
            <a:ext cx="736920" cy="19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" name="표 1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Dv-029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 작성화면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URQ012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 작성화면에서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글번호와 작성자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문의상태는 자동으로 입력된다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문의종류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문의종류를 선택할 수 있다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글제목과 글내용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입력창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글제목과 글내용은 필수로 입력해야하고 입력하지 않을시에 알림창을 띄워준다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1-4.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공개여부 선택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비밀글과 공개글 선택가능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비밀글 선택시 작성한 본인만 조회가능하다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1-5.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문의글 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20" name="그림 346" descr=""/>
          <p:cNvPicPr/>
          <p:nvPr/>
        </p:nvPicPr>
        <p:blipFill>
          <a:blip r:embed="rId1"/>
          <a:stretch/>
        </p:blipFill>
        <p:spPr>
          <a:xfrm>
            <a:off x="734400" y="1206360"/>
            <a:ext cx="7691760" cy="5030280"/>
          </a:xfrm>
          <a:prstGeom prst="rect">
            <a:avLst/>
          </a:prstGeom>
          <a:ln w="0">
            <a:noFill/>
          </a:ln>
        </p:spPr>
      </p:pic>
      <p:sp>
        <p:nvSpPr>
          <p:cNvPr id="421" name="TextBox 4"/>
          <p:cNvSpPr/>
          <p:nvPr/>
        </p:nvSpPr>
        <p:spPr>
          <a:xfrm>
            <a:off x="580680" y="903240"/>
            <a:ext cx="1599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문의 게시판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작성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2" name="직사각형 86"/>
          <p:cNvSpPr/>
          <p:nvPr/>
        </p:nvSpPr>
        <p:spPr>
          <a:xfrm>
            <a:off x="687600" y="2224080"/>
            <a:ext cx="4500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3" name="직사각형 87"/>
          <p:cNvSpPr/>
          <p:nvPr/>
        </p:nvSpPr>
        <p:spPr>
          <a:xfrm>
            <a:off x="2897640" y="2659320"/>
            <a:ext cx="413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4" name="직사각형 89"/>
          <p:cNvSpPr/>
          <p:nvPr/>
        </p:nvSpPr>
        <p:spPr>
          <a:xfrm>
            <a:off x="5265720" y="3042720"/>
            <a:ext cx="4500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5" name="직사각형 90"/>
          <p:cNvSpPr/>
          <p:nvPr/>
        </p:nvSpPr>
        <p:spPr>
          <a:xfrm>
            <a:off x="7976160" y="2855880"/>
            <a:ext cx="450000" cy="210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6" name="직사각형 91"/>
          <p:cNvSpPr/>
          <p:nvPr/>
        </p:nvSpPr>
        <p:spPr>
          <a:xfrm>
            <a:off x="4810680" y="5560560"/>
            <a:ext cx="4539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7" name="직사각형 92"/>
          <p:cNvSpPr/>
          <p:nvPr/>
        </p:nvSpPr>
        <p:spPr>
          <a:xfrm>
            <a:off x="597960" y="17506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28" name="그림 356" descr=""/>
          <p:cNvPicPr/>
          <p:nvPr/>
        </p:nvPicPr>
        <p:blipFill>
          <a:blip r:embed="rId2"/>
          <a:stretch/>
        </p:blipFill>
        <p:spPr>
          <a:xfrm>
            <a:off x="6681240" y="3093840"/>
            <a:ext cx="1519920" cy="334800"/>
          </a:xfrm>
          <a:prstGeom prst="rect">
            <a:avLst/>
          </a:prstGeom>
          <a:ln w="0">
            <a:noFill/>
          </a:ln>
        </p:spPr>
      </p:pic>
      <p:sp>
        <p:nvSpPr>
          <p:cNvPr id="429" name="직사각형 360"/>
          <p:cNvSpPr/>
          <p:nvPr/>
        </p:nvSpPr>
        <p:spPr>
          <a:xfrm>
            <a:off x="5807880" y="2757600"/>
            <a:ext cx="2016000" cy="28476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30" name="직사각형 367"/>
          <p:cNvSpPr/>
          <p:nvPr/>
        </p:nvSpPr>
        <p:spPr>
          <a:xfrm>
            <a:off x="3311640" y="2757600"/>
            <a:ext cx="2063880" cy="28476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표 5"/>
          <p:cNvGraphicFramePr/>
          <p:nvPr/>
        </p:nvGraphicFramePr>
        <p:xfrm>
          <a:off x="92160" y="89640"/>
          <a:ext cx="11991240" cy="699156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회원가입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회원가입 양식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회원가입 컴포넌트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사용자는 회원가입에 필요한 정보들을 입력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비밀번호는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8~16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자 영문 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소문자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숫자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특수문자를 조합한 비밀번호를 입력하도록 유도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비밀번호는 보안을 위해 평문 상태인 비밀번호를 양방향 암호화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(AES)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알고리즘을 적용하여 서버로 전송하고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서버에서는 해당 비밀번호를 복호화 한 후 한번 더 단방향 암호화 알고리즘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(SHA-256)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을 적용하여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DB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상에 저장한다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판매자 회원가입의 경우 사업자 등록증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회사명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대표자 명등 추가 정보 기입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카카오 로그인 버튼을 통해 처음 로그인한 회원의 경우 아이디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 입력란은 제외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1-1 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중복확인 버튼으로 서버에 입력한 아이디가 중복된게 있는지 확인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중복확인 체크가 통과 되어야만 회원가입 조건에 충족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1-2 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 인증을 통해서 사용자가 입력한 이메일로 인증번호를 발송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인증번호를 입력하여 통과 되어야만 회원가입 조건에 충족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1-3 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우편번호 찾기 버튼은 다음 주소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API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를 이용하여 주소를 입력받도록 유도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1-4 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 회원가입의 경우 사업자 등록증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회사명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대표자명을 입력받도록 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일반 회원가입은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1-5 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판매자 회원가입의 경우 사업자 등록증 인증을 받아야만 회원가입 조건에 충족한다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1-6 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 가입조건을 충족한 회원은 회원가입하기 버튼을 통해 회원가입이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판매자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일반 회원가입의 컴포넌트는 동일하게 사용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50" name="직사각형 183"/>
          <p:cNvSpPr/>
          <p:nvPr/>
        </p:nvSpPr>
        <p:spPr>
          <a:xfrm>
            <a:off x="4680000" y="1656000"/>
            <a:ext cx="539640" cy="179640"/>
          </a:xfrm>
          <a:prstGeom prst="rect">
            <a:avLst/>
          </a:prstGeom>
          <a:solidFill>
            <a:srgbClr val="dddddd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rgbClr val="000000"/>
                </a:solidFill>
                <a:latin typeface="맑은 고딕"/>
              </a:rPr>
              <a:t>인증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151" name="그림 186" descr=""/>
          <p:cNvPicPr/>
          <p:nvPr/>
        </p:nvPicPr>
        <p:blipFill>
          <a:blip r:embed="rId1"/>
          <a:stretch/>
        </p:blipFill>
        <p:spPr>
          <a:xfrm>
            <a:off x="2945880" y="717840"/>
            <a:ext cx="2805120" cy="5796720"/>
          </a:xfrm>
          <a:prstGeom prst="rect">
            <a:avLst/>
          </a:prstGeom>
          <a:ln w="0">
            <a:noFill/>
          </a:ln>
        </p:spPr>
      </p:pic>
      <p:sp>
        <p:nvSpPr>
          <p:cNvPr id="152" name="직사각형 4"/>
          <p:cNvSpPr/>
          <p:nvPr/>
        </p:nvSpPr>
        <p:spPr>
          <a:xfrm>
            <a:off x="4951080" y="1288080"/>
            <a:ext cx="4248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3" name="직사각형 6"/>
          <p:cNvSpPr/>
          <p:nvPr/>
        </p:nvSpPr>
        <p:spPr>
          <a:xfrm>
            <a:off x="4261680" y="2728440"/>
            <a:ext cx="53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4" name="직사각형 6"/>
          <p:cNvSpPr/>
          <p:nvPr/>
        </p:nvSpPr>
        <p:spPr>
          <a:xfrm>
            <a:off x="4530600" y="3861000"/>
            <a:ext cx="53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5" name="직사각형 1"/>
          <p:cNvSpPr/>
          <p:nvPr/>
        </p:nvSpPr>
        <p:spPr>
          <a:xfrm>
            <a:off x="2398680" y="4509000"/>
            <a:ext cx="67248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6" name="직사각형 1"/>
          <p:cNvSpPr/>
          <p:nvPr/>
        </p:nvSpPr>
        <p:spPr>
          <a:xfrm>
            <a:off x="4159440" y="4509000"/>
            <a:ext cx="520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7" name="직사각형 192"/>
          <p:cNvSpPr/>
          <p:nvPr/>
        </p:nvSpPr>
        <p:spPr>
          <a:xfrm>
            <a:off x="3575520" y="4542120"/>
            <a:ext cx="503640" cy="130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1100" spc="-1" strike="noStrike">
                <a:solidFill>
                  <a:schemeClr val="dk1"/>
                </a:solidFill>
                <a:latin typeface="맑은 고딕"/>
              </a:rPr>
              <a:t>인증</a:t>
            </a:r>
            <a:endParaRPr b="0" lang="en-US" sz="11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8" name="직사각형 3"/>
          <p:cNvSpPr/>
          <p:nvPr/>
        </p:nvSpPr>
        <p:spPr>
          <a:xfrm>
            <a:off x="2855520" y="6400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9" name="직사각형 1"/>
          <p:cNvSpPr/>
          <p:nvPr/>
        </p:nvSpPr>
        <p:spPr>
          <a:xfrm>
            <a:off x="2684520" y="6040800"/>
            <a:ext cx="520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" name="표 1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 작성화면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URQ012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 작성화면에서 보이는 화면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종류 선택시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문의종류 선택화면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문의종류를 선택하면 해당 문의에 알맞는 입력 양식이 뜬다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내용작성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상품상세페이지에서 문의 작성버튼 클릭시 양식에 상품명이 자동으로 출력되며 고객센터를 통한 문의 작성시에는 빈칸으로 출력한다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32" name="그림 346" descr=""/>
          <p:cNvPicPr/>
          <p:nvPr/>
        </p:nvPicPr>
        <p:blipFill>
          <a:blip r:embed="rId1"/>
          <a:stretch/>
        </p:blipFill>
        <p:spPr>
          <a:xfrm>
            <a:off x="734400" y="1206360"/>
            <a:ext cx="7691760" cy="5030280"/>
          </a:xfrm>
          <a:prstGeom prst="rect">
            <a:avLst/>
          </a:prstGeom>
          <a:ln w="0">
            <a:noFill/>
          </a:ln>
        </p:spPr>
      </p:pic>
      <p:sp>
        <p:nvSpPr>
          <p:cNvPr id="433" name="TextBox 4"/>
          <p:cNvSpPr/>
          <p:nvPr/>
        </p:nvSpPr>
        <p:spPr>
          <a:xfrm>
            <a:off x="580680" y="903240"/>
            <a:ext cx="1599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문의 게시판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작성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4" name="직사각형 86"/>
          <p:cNvSpPr/>
          <p:nvPr/>
        </p:nvSpPr>
        <p:spPr>
          <a:xfrm>
            <a:off x="3006720" y="2561040"/>
            <a:ext cx="4500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5" name="직사각형 92"/>
          <p:cNvSpPr/>
          <p:nvPr/>
        </p:nvSpPr>
        <p:spPr>
          <a:xfrm>
            <a:off x="597960" y="17506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36" name="그림 356" descr=""/>
          <p:cNvPicPr/>
          <p:nvPr/>
        </p:nvPicPr>
        <p:blipFill>
          <a:blip r:embed="rId2"/>
          <a:stretch/>
        </p:blipFill>
        <p:spPr>
          <a:xfrm>
            <a:off x="6681240" y="3093840"/>
            <a:ext cx="1519920" cy="334800"/>
          </a:xfrm>
          <a:prstGeom prst="rect">
            <a:avLst/>
          </a:prstGeom>
          <a:ln w="0">
            <a:noFill/>
          </a:ln>
        </p:spPr>
      </p:pic>
      <p:sp>
        <p:nvSpPr>
          <p:cNvPr id="437" name="직사각형 360"/>
          <p:cNvSpPr/>
          <p:nvPr/>
        </p:nvSpPr>
        <p:spPr>
          <a:xfrm>
            <a:off x="5807880" y="2757600"/>
            <a:ext cx="2016000" cy="28476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38" name="직사각형 363"/>
          <p:cNvSpPr/>
          <p:nvPr/>
        </p:nvSpPr>
        <p:spPr>
          <a:xfrm>
            <a:off x="983160" y="3573000"/>
            <a:ext cx="7217640" cy="18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39" name="TextBox 366"/>
          <p:cNvSpPr/>
          <p:nvPr/>
        </p:nvSpPr>
        <p:spPr>
          <a:xfrm>
            <a:off x="1137960" y="3721680"/>
            <a:ext cx="6973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chemeClr val="dk1"/>
                </a:solidFill>
                <a:latin typeface="맑은 고딕"/>
              </a:rPr>
              <a:t>상품명</a:t>
            </a:r>
            <a:r>
              <a:rPr b="0" lang="en-US" sz="1800" spc="-1" strike="noStrike">
                <a:solidFill>
                  <a:schemeClr val="dk1"/>
                </a:solidFill>
                <a:latin typeface="맑은 고딕"/>
              </a:rPr>
              <a:t>: </a:t>
            </a:r>
            <a:r>
              <a:rPr b="0" lang="ko-KR" sz="1800" spc="-1" strike="noStrike">
                <a:solidFill>
                  <a:schemeClr val="dk1"/>
                </a:solidFill>
                <a:latin typeface="맑은 고딕"/>
              </a:rPr>
              <a:t>개사료  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chemeClr val="dk1"/>
                </a:solidFill>
                <a:latin typeface="맑은 고딕"/>
              </a:rPr>
              <a:t>주문자</a:t>
            </a:r>
            <a:r>
              <a:rPr b="0" lang="en-US" sz="1800" spc="-1" strike="noStrike">
                <a:solidFill>
                  <a:schemeClr val="dk1"/>
                </a:solidFill>
                <a:latin typeface="맑은 고딕"/>
              </a:rPr>
              <a:t>: </a:t>
            </a:r>
            <a:r>
              <a:rPr b="0" lang="ko-KR" sz="1800" spc="-1" strike="noStrike">
                <a:solidFill>
                  <a:schemeClr val="dk1"/>
                </a:solidFill>
                <a:latin typeface="맑은 고딕"/>
              </a:rPr>
              <a:t>김ㅇㅇ </a:t>
            </a:r>
            <a:r>
              <a:rPr b="0" lang="en-US" sz="1800" spc="-1" strike="noStrike">
                <a:solidFill>
                  <a:schemeClr val="dk1"/>
                </a:solidFill>
                <a:latin typeface="맑은 고딕"/>
              </a:rPr>
              <a:t>/ </a:t>
            </a:r>
            <a:r>
              <a:rPr b="0" lang="ko-KR" sz="1800" spc="-1" strike="noStrike">
                <a:solidFill>
                  <a:schemeClr val="dk1"/>
                </a:solidFill>
                <a:latin typeface="맑은 고딕"/>
              </a:rPr>
              <a:t>이렇게 작성해주세요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0" name="직사각형 367"/>
          <p:cNvSpPr/>
          <p:nvPr/>
        </p:nvSpPr>
        <p:spPr>
          <a:xfrm>
            <a:off x="3311640" y="2757600"/>
            <a:ext cx="2063880" cy="28476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441" name="그림 368" descr=""/>
          <p:cNvPicPr/>
          <p:nvPr/>
        </p:nvPicPr>
        <p:blipFill>
          <a:blip r:embed="rId3"/>
          <a:stretch/>
        </p:blipFill>
        <p:spPr>
          <a:xfrm>
            <a:off x="2063520" y="2757600"/>
            <a:ext cx="942840" cy="249480"/>
          </a:xfrm>
          <a:prstGeom prst="rect">
            <a:avLst/>
          </a:prstGeom>
          <a:ln w="0">
            <a:noFill/>
          </a:ln>
        </p:spPr>
      </p:pic>
      <p:sp>
        <p:nvSpPr>
          <p:cNvPr id="442" name="직사각형 86"/>
          <p:cNvSpPr/>
          <p:nvPr/>
        </p:nvSpPr>
        <p:spPr>
          <a:xfrm>
            <a:off x="776160" y="3573000"/>
            <a:ext cx="4500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표 16"/>
          <p:cNvGraphicFramePr/>
          <p:nvPr/>
        </p:nvGraphicFramePr>
        <p:xfrm>
          <a:off x="100080" y="10692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상세 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 상세 페이지에서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글번호와 작성자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작성일자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문의상태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문의답변이 달리는 경우 상태가 답변대기중에서 답변완료로 자동 변경된다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글제목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문의종류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1-4.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문의글 수정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 버튼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수정버튼을 누르면 수정화면으로 이동한다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삭제버튼을 누르면 삭제를 묻는 알림창이 뜨고 확인을 누르면 삭제가 완료된다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1-5.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문의답변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관리자의 경우에만 문의 답변란에 답변 작성이 가능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일반회원의 경우 조회만 가능하다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1-6.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목록이동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문의글 목록으로 이동한다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문의글 수정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삭제는 작성자만 가능하며 답변이 달린 이후에는 수정과 삭제가 불가능하다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답변은 관리자만 가능하며 관리자가 아닌경우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read only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상태로 입력을 막아놓고 관리자의 경우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read only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상태가 풀리며 입력이 가능하다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44" name="TextBox 7"/>
          <p:cNvSpPr/>
          <p:nvPr/>
        </p:nvSpPr>
        <p:spPr>
          <a:xfrm>
            <a:off x="580680" y="903240"/>
            <a:ext cx="15998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문의 게시판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상세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45" name="그림 358" descr=""/>
          <p:cNvPicPr/>
          <p:nvPr/>
        </p:nvPicPr>
        <p:blipFill>
          <a:blip r:embed="rId1"/>
          <a:srcRect l="0" t="17899" r="0" b="0"/>
          <a:stretch/>
        </p:blipFill>
        <p:spPr>
          <a:xfrm>
            <a:off x="479160" y="1484640"/>
            <a:ext cx="7899480" cy="4497840"/>
          </a:xfrm>
          <a:prstGeom prst="rect">
            <a:avLst/>
          </a:prstGeom>
          <a:ln w="0">
            <a:noFill/>
          </a:ln>
        </p:spPr>
      </p:pic>
      <p:sp>
        <p:nvSpPr>
          <p:cNvPr id="446" name="직사각형 93"/>
          <p:cNvSpPr/>
          <p:nvPr/>
        </p:nvSpPr>
        <p:spPr>
          <a:xfrm>
            <a:off x="1182600" y="1844640"/>
            <a:ext cx="395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7" name="직사각형 94"/>
          <p:cNvSpPr/>
          <p:nvPr/>
        </p:nvSpPr>
        <p:spPr>
          <a:xfrm>
            <a:off x="3647520" y="2224440"/>
            <a:ext cx="413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8" name="직사각형 95"/>
          <p:cNvSpPr/>
          <p:nvPr/>
        </p:nvSpPr>
        <p:spPr>
          <a:xfrm>
            <a:off x="7688520" y="1844640"/>
            <a:ext cx="4953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9" name="직사각형 96"/>
          <p:cNvSpPr/>
          <p:nvPr/>
        </p:nvSpPr>
        <p:spPr>
          <a:xfrm>
            <a:off x="4907520" y="3635640"/>
            <a:ext cx="4410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0" name="직사각형 97"/>
          <p:cNvSpPr/>
          <p:nvPr/>
        </p:nvSpPr>
        <p:spPr>
          <a:xfrm>
            <a:off x="674640" y="4221000"/>
            <a:ext cx="380520" cy="210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1" name="직사각형 98"/>
          <p:cNvSpPr/>
          <p:nvPr/>
        </p:nvSpPr>
        <p:spPr>
          <a:xfrm>
            <a:off x="4640040" y="5661360"/>
            <a:ext cx="37548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1-6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2" name="직사각형 99"/>
          <p:cNvSpPr/>
          <p:nvPr/>
        </p:nvSpPr>
        <p:spPr>
          <a:xfrm>
            <a:off x="580680" y="16480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3" name="직사각형 366"/>
          <p:cNvSpPr/>
          <p:nvPr/>
        </p:nvSpPr>
        <p:spPr>
          <a:xfrm>
            <a:off x="4429080" y="2322720"/>
            <a:ext cx="2746800" cy="9792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표 16"/>
          <p:cNvGraphicFramePr/>
          <p:nvPr/>
        </p:nvGraphicFramePr>
        <p:xfrm>
          <a:off x="100080" y="10692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상세 페이지 삭제화면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 상세 페이지의 삭제화면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 확인 알림창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삭제버튼을 누르면 삭제를 확인하는 알림창이 뜨며 확인을 누르면 삭제가 완료되고 취소를 누르면 취소된다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55" name="그림 368" descr=""/>
          <p:cNvPicPr/>
          <p:nvPr/>
        </p:nvPicPr>
        <p:blipFill>
          <a:blip r:embed="rId1"/>
          <a:stretch/>
        </p:blipFill>
        <p:spPr>
          <a:xfrm>
            <a:off x="467640" y="1412640"/>
            <a:ext cx="7739280" cy="4896360"/>
          </a:xfrm>
          <a:prstGeom prst="rect">
            <a:avLst/>
          </a:prstGeom>
          <a:ln w="0">
            <a:noFill/>
          </a:ln>
        </p:spPr>
      </p:pic>
      <p:sp>
        <p:nvSpPr>
          <p:cNvPr id="456" name="TextBox 7"/>
          <p:cNvSpPr/>
          <p:nvPr/>
        </p:nvSpPr>
        <p:spPr>
          <a:xfrm>
            <a:off x="575640" y="903240"/>
            <a:ext cx="29102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문의 게시판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상세페이지 삭제화면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7" name="직사각형 93"/>
          <p:cNvSpPr/>
          <p:nvPr/>
        </p:nvSpPr>
        <p:spPr>
          <a:xfrm>
            <a:off x="5519880" y="1648080"/>
            <a:ext cx="395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8" name="직사각형 99"/>
          <p:cNvSpPr/>
          <p:nvPr/>
        </p:nvSpPr>
        <p:spPr>
          <a:xfrm>
            <a:off x="580680" y="16480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59" name="직사각형 93"/>
          <p:cNvSpPr/>
          <p:nvPr/>
        </p:nvSpPr>
        <p:spPr>
          <a:xfrm>
            <a:off x="4835880" y="5805360"/>
            <a:ext cx="395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0" name="직사각형 371"/>
          <p:cNvSpPr/>
          <p:nvPr/>
        </p:nvSpPr>
        <p:spPr>
          <a:xfrm>
            <a:off x="5231880" y="4221000"/>
            <a:ext cx="485640" cy="14364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표 16"/>
          <p:cNvGraphicFramePr/>
          <p:nvPr/>
        </p:nvGraphicFramePr>
        <p:xfrm>
          <a:off x="100080" y="10692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상세 페이지 수정화면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 상세 페이지의 수정화면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글제목 수정가능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글내용 수정가능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수정완료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62" name="그림 367" descr=""/>
          <p:cNvPicPr/>
          <p:nvPr/>
        </p:nvPicPr>
        <p:blipFill>
          <a:blip r:embed="rId1"/>
          <a:stretch/>
        </p:blipFill>
        <p:spPr>
          <a:xfrm>
            <a:off x="580680" y="1746360"/>
            <a:ext cx="7565040" cy="3571200"/>
          </a:xfrm>
          <a:prstGeom prst="rect">
            <a:avLst/>
          </a:prstGeom>
          <a:ln w="0">
            <a:noFill/>
          </a:ln>
        </p:spPr>
      </p:pic>
      <p:sp>
        <p:nvSpPr>
          <p:cNvPr id="463" name="TextBox 7"/>
          <p:cNvSpPr/>
          <p:nvPr/>
        </p:nvSpPr>
        <p:spPr>
          <a:xfrm>
            <a:off x="575640" y="903240"/>
            <a:ext cx="29102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문의 게시판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상세페이지 수정화면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4" name="직사각형 93"/>
          <p:cNvSpPr/>
          <p:nvPr/>
        </p:nvSpPr>
        <p:spPr>
          <a:xfrm>
            <a:off x="1307520" y="2637000"/>
            <a:ext cx="395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5" name="직사각형 94"/>
          <p:cNvSpPr/>
          <p:nvPr/>
        </p:nvSpPr>
        <p:spPr>
          <a:xfrm>
            <a:off x="467640" y="2997000"/>
            <a:ext cx="413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6" name="직사각형 95"/>
          <p:cNvSpPr/>
          <p:nvPr/>
        </p:nvSpPr>
        <p:spPr>
          <a:xfrm>
            <a:off x="3480840" y="4600800"/>
            <a:ext cx="4953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7" name="직사각형 99"/>
          <p:cNvSpPr/>
          <p:nvPr/>
        </p:nvSpPr>
        <p:spPr>
          <a:xfrm>
            <a:off x="580680" y="16480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68" name="직사각형 368"/>
          <p:cNvSpPr/>
          <p:nvPr/>
        </p:nvSpPr>
        <p:spPr>
          <a:xfrm>
            <a:off x="5663880" y="2833560"/>
            <a:ext cx="431640" cy="26136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9" name="표 16"/>
          <p:cNvGraphicFramePr/>
          <p:nvPr/>
        </p:nvGraphicFramePr>
        <p:xfrm>
          <a:off x="100080" y="10692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상세 페이지 관리자화면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 상세 페이지의 관리자화면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 게시판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관리자로 로그인시 문의답변화면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답변입력창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관리자로 로그인시 문의답변에 입력이 가능해진다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등록버튼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버튼 클릭시 해당 문의글에 문의답변 등록이 완료된다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70" name="그림 368" descr=""/>
          <p:cNvPicPr/>
          <p:nvPr/>
        </p:nvPicPr>
        <p:blipFill>
          <a:blip r:embed="rId1"/>
          <a:stretch/>
        </p:blipFill>
        <p:spPr>
          <a:xfrm>
            <a:off x="1199160" y="1206360"/>
            <a:ext cx="6273720" cy="5373000"/>
          </a:xfrm>
          <a:prstGeom prst="rect">
            <a:avLst/>
          </a:prstGeom>
          <a:ln w="0">
            <a:noFill/>
          </a:ln>
        </p:spPr>
      </p:pic>
      <p:sp>
        <p:nvSpPr>
          <p:cNvPr id="471" name="TextBox 7"/>
          <p:cNvSpPr/>
          <p:nvPr/>
        </p:nvSpPr>
        <p:spPr>
          <a:xfrm>
            <a:off x="576720" y="903240"/>
            <a:ext cx="30888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문의 게시판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상세페이지 관리자화면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2" name="직사각형 93"/>
          <p:cNvSpPr/>
          <p:nvPr/>
        </p:nvSpPr>
        <p:spPr>
          <a:xfrm>
            <a:off x="7077240" y="4600800"/>
            <a:ext cx="395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3" name="직사각형 94"/>
          <p:cNvSpPr/>
          <p:nvPr/>
        </p:nvSpPr>
        <p:spPr>
          <a:xfrm>
            <a:off x="4727880" y="6112800"/>
            <a:ext cx="4136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4" name="직사각형 99"/>
          <p:cNvSpPr/>
          <p:nvPr/>
        </p:nvSpPr>
        <p:spPr>
          <a:xfrm>
            <a:off x="1416240" y="440424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75" name="직사각형 369"/>
          <p:cNvSpPr/>
          <p:nvPr/>
        </p:nvSpPr>
        <p:spPr>
          <a:xfrm>
            <a:off x="4934880" y="2205000"/>
            <a:ext cx="512640" cy="14364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6" name="표 18"/>
          <p:cNvGraphicFramePr/>
          <p:nvPr/>
        </p:nvGraphicFramePr>
        <p:xfrm>
          <a:off x="92160" y="89640"/>
          <a:ext cx="11991240" cy="68238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마이페이지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상품문의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돋움"/>
                          <a:ea typeface="돋움"/>
                        </a:rPr>
                        <a:t>URQ019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마이 페이지 상품문의에서 보이는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손하랑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사이드 메뉴바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공개여부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공개여부는 작성할때 비밀글 선택유무로 확인한다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문의정보 카테고리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문의정보의 카테고리를 확인 할 수 있다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제목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제목을 클릭할 경우 해당 문의글 상세페이지로 이동한다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2-4.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문의상태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답변이 등록 될 경우 문의완료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등록이 안된 경우 문의 대기중으로 표시된다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2-5.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문의글 작성버튼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버튼을 누르면 문의글 작성페이지로 이동한다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바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현재 문의사항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전체 문의 리스트와 동일하지만 본인이 쓴 것만 확인가능하다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77" name="TextBox 9"/>
          <p:cNvSpPr/>
          <p:nvPr/>
        </p:nvSpPr>
        <p:spPr>
          <a:xfrm>
            <a:off x="583560" y="903240"/>
            <a:ext cx="195624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마이 페이지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(</a:t>
            </a:r>
            <a:r>
              <a:rPr b="0" lang="ko-KR" sz="1400" spc="-1" strike="noStrike">
                <a:solidFill>
                  <a:schemeClr val="dk1"/>
                </a:solidFill>
                <a:latin typeface="맑은 고딕"/>
              </a:rPr>
              <a:t>상품문의</a:t>
            </a:r>
            <a:r>
              <a:rPr b="0" lang="en-US" sz="1400" spc="-1" strike="noStrike">
                <a:solidFill>
                  <a:schemeClr val="dk1"/>
                </a:solidFill>
                <a:latin typeface="맑은 고딕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78" name="그림 436" descr=""/>
          <p:cNvPicPr/>
          <p:nvPr/>
        </p:nvPicPr>
        <p:blipFill>
          <a:blip r:embed="rId1"/>
          <a:stretch/>
        </p:blipFill>
        <p:spPr>
          <a:xfrm>
            <a:off x="187920" y="1758240"/>
            <a:ext cx="8279640" cy="3604320"/>
          </a:xfrm>
          <a:prstGeom prst="rect">
            <a:avLst/>
          </a:prstGeom>
          <a:ln w="0">
            <a:noFill/>
          </a:ln>
        </p:spPr>
      </p:pic>
      <p:sp>
        <p:nvSpPr>
          <p:cNvPr id="479" name="직사각형 104"/>
          <p:cNvSpPr/>
          <p:nvPr/>
        </p:nvSpPr>
        <p:spPr>
          <a:xfrm>
            <a:off x="2115000" y="2560680"/>
            <a:ext cx="450360" cy="1962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0" name="직사각형 105"/>
          <p:cNvSpPr/>
          <p:nvPr/>
        </p:nvSpPr>
        <p:spPr>
          <a:xfrm>
            <a:off x="3832200" y="2560680"/>
            <a:ext cx="494640" cy="1962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1" name="직사각형 106"/>
          <p:cNvSpPr/>
          <p:nvPr/>
        </p:nvSpPr>
        <p:spPr>
          <a:xfrm>
            <a:off x="4903200" y="2560680"/>
            <a:ext cx="504360" cy="1962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2" name="직사각형 107"/>
          <p:cNvSpPr/>
          <p:nvPr/>
        </p:nvSpPr>
        <p:spPr>
          <a:xfrm>
            <a:off x="7247520" y="2560680"/>
            <a:ext cx="441000" cy="1962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3" name="직사각형 108"/>
          <p:cNvSpPr/>
          <p:nvPr/>
        </p:nvSpPr>
        <p:spPr>
          <a:xfrm>
            <a:off x="2477160" y="4529520"/>
            <a:ext cx="522000" cy="2106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4" name="직사각형 109"/>
          <p:cNvSpPr/>
          <p:nvPr/>
        </p:nvSpPr>
        <p:spPr>
          <a:xfrm>
            <a:off x="5155560" y="4901040"/>
            <a:ext cx="177840" cy="1962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5" name="직사각형 110"/>
          <p:cNvSpPr/>
          <p:nvPr/>
        </p:nvSpPr>
        <p:spPr>
          <a:xfrm>
            <a:off x="187920" y="1484640"/>
            <a:ext cx="177840" cy="1962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86" name="직사각형 444"/>
          <p:cNvSpPr/>
          <p:nvPr/>
        </p:nvSpPr>
        <p:spPr>
          <a:xfrm>
            <a:off x="187920" y="1758240"/>
            <a:ext cx="1515240" cy="3604320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87" name="직사각형 445"/>
          <p:cNvSpPr/>
          <p:nvPr/>
        </p:nvSpPr>
        <p:spPr>
          <a:xfrm>
            <a:off x="1775520" y="2560680"/>
            <a:ext cx="6480720" cy="2241720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88" name="직사각형 446"/>
          <p:cNvSpPr/>
          <p:nvPr/>
        </p:nvSpPr>
        <p:spPr>
          <a:xfrm>
            <a:off x="4511880" y="4901040"/>
            <a:ext cx="503640" cy="461520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표 5"/>
          <p:cNvGraphicFramePr/>
          <p:nvPr/>
        </p:nvGraphicFramePr>
        <p:xfrm>
          <a:off x="92160" y="1760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목록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마이페이지에서 작성한 리뷰목록 확인 가능하다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마이페이지에서 구매자가 작성한 리뷰 목록을 사이드바의 내 리뷰보기에서 확인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 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 관리할 수 있는 권한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구매자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 선택 시 구매한 상품에 대해 구매자가 작성한 리뷰로 이동하여 작성한 글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 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 개수가 많을 경우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 단위로 나누어서 페이징 처리한다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490" name="그림 156" descr=""/>
          <p:cNvPicPr/>
          <p:nvPr/>
        </p:nvPicPr>
        <p:blipFill>
          <a:blip r:embed="rId1"/>
          <a:srcRect l="0" t="0" r="5669" b="0"/>
          <a:stretch/>
        </p:blipFill>
        <p:spPr>
          <a:xfrm>
            <a:off x="263160" y="2140920"/>
            <a:ext cx="7776720" cy="3096000"/>
          </a:xfrm>
          <a:prstGeom prst="rect">
            <a:avLst/>
          </a:prstGeom>
          <a:ln w="0">
            <a:noFill/>
          </a:ln>
        </p:spPr>
      </p:pic>
      <p:sp>
        <p:nvSpPr>
          <p:cNvPr id="491" name="TextBox 9"/>
          <p:cNvSpPr/>
          <p:nvPr/>
        </p:nvSpPr>
        <p:spPr>
          <a:xfrm>
            <a:off x="479160" y="2140920"/>
            <a:ext cx="359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2" name="TextBox 9"/>
          <p:cNvSpPr/>
          <p:nvPr/>
        </p:nvSpPr>
        <p:spPr>
          <a:xfrm>
            <a:off x="1991520" y="2001960"/>
            <a:ext cx="359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3" name="TextBox 9"/>
          <p:cNvSpPr/>
          <p:nvPr/>
        </p:nvSpPr>
        <p:spPr>
          <a:xfrm>
            <a:off x="5303880" y="3804840"/>
            <a:ext cx="359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94" name="직사각형 157"/>
          <p:cNvSpPr/>
          <p:nvPr/>
        </p:nvSpPr>
        <p:spPr>
          <a:xfrm>
            <a:off x="407160" y="2408040"/>
            <a:ext cx="1295640" cy="282888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95" name="직사각형 158"/>
          <p:cNvSpPr/>
          <p:nvPr/>
        </p:nvSpPr>
        <p:spPr>
          <a:xfrm>
            <a:off x="1991520" y="2408040"/>
            <a:ext cx="5976360" cy="130860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96" name="직사각형 159"/>
          <p:cNvSpPr/>
          <p:nvPr/>
        </p:nvSpPr>
        <p:spPr>
          <a:xfrm>
            <a:off x="4727880" y="3789000"/>
            <a:ext cx="503640" cy="35964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497" name="직사각형 160"/>
          <p:cNvSpPr/>
          <p:nvPr/>
        </p:nvSpPr>
        <p:spPr>
          <a:xfrm>
            <a:off x="4151880" y="2480040"/>
            <a:ext cx="1656000" cy="372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1200" spc="-1" strike="noStrike">
                <a:solidFill>
                  <a:schemeClr val="dk1"/>
                </a:solidFill>
                <a:latin typeface="맑은 고딕"/>
              </a:rPr>
              <a:t>내 리뷰 내역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8" name="표 5"/>
          <p:cNvGraphicFramePr/>
          <p:nvPr/>
        </p:nvGraphicFramePr>
        <p:xfrm>
          <a:off x="92160" y="1760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등록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작성 버튼을 클릭시 리뷰 등록하는 창으로 이동하여 글을 등록한다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 목록에서 선택하여 구매자가 리뷰를 작성한 후의 내용을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 이름 선택시 구매한 상품 상세페이지로 이동한다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 작성시 수정 가능한 부분 – 별점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 후 하단의 버튼으로 등록 및 작성한 내용을 초기화하여 다시 작성할 수 있도록 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cxnSp>
        <p:nvCxnSpPr>
          <p:cNvPr id="499" name="직선 화살표 연결선 149"/>
          <p:cNvCxnSpPr/>
          <p:nvPr/>
        </p:nvCxnSpPr>
        <p:spPr>
          <a:xfrm>
            <a:off x="4583520" y="191664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500" name="직선 화살표 연결선 152"/>
          <p:cNvCxnSpPr/>
          <p:nvPr/>
        </p:nvCxnSpPr>
        <p:spPr>
          <a:xfrm>
            <a:off x="4583520" y="1412640"/>
            <a:ext cx="914760" cy="914760"/>
          </a:xfrm>
          <a:prstGeom prst="straightConnector1">
            <a:avLst/>
          </a:prstGeom>
          <a:ln>
            <a:noFill/>
          </a:ln>
        </p:spPr>
      </p:cxnSp>
      <p:pic>
        <p:nvPicPr>
          <p:cNvPr id="501" name="그림 157" descr=""/>
          <p:cNvPicPr/>
          <p:nvPr/>
        </p:nvPicPr>
        <p:blipFill>
          <a:blip r:embed="rId1"/>
          <a:srcRect l="1390" t="0" r="5249" b="0"/>
          <a:stretch/>
        </p:blipFill>
        <p:spPr>
          <a:xfrm>
            <a:off x="335160" y="1556640"/>
            <a:ext cx="7992720" cy="3817440"/>
          </a:xfrm>
          <a:prstGeom prst="rect">
            <a:avLst/>
          </a:prstGeom>
          <a:ln w="0">
            <a:noFill/>
          </a:ln>
        </p:spPr>
      </p:pic>
      <p:sp>
        <p:nvSpPr>
          <p:cNvPr id="502" name="TextBox 9"/>
          <p:cNvSpPr/>
          <p:nvPr/>
        </p:nvSpPr>
        <p:spPr>
          <a:xfrm>
            <a:off x="3035520" y="2191320"/>
            <a:ext cx="359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3" name="TextBox 9"/>
          <p:cNvSpPr/>
          <p:nvPr/>
        </p:nvSpPr>
        <p:spPr>
          <a:xfrm>
            <a:off x="983160" y="2831040"/>
            <a:ext cx="575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4" name="TextBox 9"/>
          <p:cNvSpPr/>
          <p:nvPr/>
        </p:nvSpPr>
        <p:spPr>
          <a:xfrm>
            <a:off x="551160" y="3292920"/>
            <a:ext cx="575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5" name="TextBox 9"/>
          <p:cNvSpPr/>
          <p:nvPr/>
        </p:nvSpPr>
        <p:spPr>
          <a:xfrm>
            <a:off x="3035520" y="4525200"/>
            <a:ext cx="575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6" name="직사각형 1"/>
          <p:cNvSpPr/>
          <p:nvPr/>
        </p:nvSpPr>
        <p:spPr>
          <a:xfrm>
            <a:off x="6600240" y="2853000"/>
            <a:ext cx="431640" cy="21564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507" name="직사각형 10"/>
          <p:cNvSpPr/>
          <p:nvPr/>
        </p:nvSpPr>
        <p:spPr>
          <a:xfrm>
            <a:off x="6617880" y="3141000"/>
            <a:ext cx="431640" cy="21564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8" name="표 5"/>
          <p:cNvGraphicFramePr/>
          <p:nvPr/>
        </p:nvGraphicFramePr>
        <p:xfrm>
          <a:off x="92160" y="1760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수정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수정 후 저장 버튼을 클릭하면 리뷰 수정이 가능하다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 등록 후 작성한 리뷰에 대해서 수정 및 삭제가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 버튼 클릭시 리뷰를 수정하는 에디터로 넘어가도록 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리뷰에 대해 수정할 수 있는 부분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별점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좋아요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삭제 버튼 클릭시 구매자가 작성한 리뷰를 직접 삭제할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cxnSp>
        <p:nvCxnSpPr>
          <p:cNvPr id="509" name="직선 화살표 연결선 149"/>
          <p:cNvCxnSpPr/>
          <p:nvPr/>
        </p:nvCxnSpPr>
        <p:spPr>
          <a:xfrm>
            <a:off x="4583520" y="191664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510" name="직선 화살표 연결선 152"/>
          <p:cNvCxnSpPr/>
          <p:nvPr/>
        </p:nvCxnSpPr>
        <p:spPr>
          <a:xfrm>
            <a:off x="4583520" y="1412640"/>
            <a:ext cx="914760" cy="914760"/>
          </a:xfrm>
          <a:prstGeom prst="straightConnector1">
            <a:avLst/>
          </a:prstGeom>
          <a:ln>
            <a:noFill/>
          </a:ln>
        </p:spPr>
      </p:cxnSp>
      <p:pic>
        <p:nvPicPr>
          <p:cNvPr id="511" name="그림 153" descr=""/>
          <p:cNvPicPr/>
          <p:nvPr/>
        </p:nvPicPr>
        <p:blipFill>
          <a:blip r:embed="rId1"/>
          <a:stretch/>
        </p:blipFill>
        <p:spPr>
          <a:xfrm>
            <a:off x="255960" y="1234800"/>
            <a:ext cx="8143920" cy="4642200"/>
          </a:xfrm>
          <a:prstGeom prst="rect">
            <a:avLst/>
          </a:prstGeom>
          <a:ln w="0">
            <a:noFill/>
          </a:ln>
        </p:spPr>
      </p:pic>
      <p:sp>
        <p:nvSpPr>
          <p:cNvPr id="512" name="TextBox 16"/>
          <p:cNvSpPr/>
          <p:nvPr/>
        </p:nvSpPr>
        <p:spPr>
          <a:xfrm>
            <a:off x="623160" y="1639800"/>
            <a:ext cx="359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3" name="TextBox 16"/>
          <p:cNvSpPr/>
          <p:nvPr/>
        </p:nvSpPr>
        <p:spPr>
          <a:xfrm>
            <a:off x="3143520" y="5229360"/>
            <a:ext cx="503640" cy="24228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4" name="TextBox 16"/>
          <p:cNvSpPr/>
          <p:nvPr/>
        </p:nvSpPr>
        <p:spPr>
          <a:xfrm>
            <a:off x="4537080" y="5229360"/>
            <a:ext cx="503640" cy="24228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표 5"/>
          <p:cNvGraphicFramePr/>
          <p:nvPr/>
        </p:nvGraphicFramePr>
        <p:xfrm>
          <a:off x="92160" y="1760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Dv-039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수정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수정 후 저장 버튼을 클릭하면 리뷰 수정이 가능하다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 수정시 에디터를 사용하여 수정할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1-1.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별점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1~5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점까지 설정하였던 점수를 수정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\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1-2.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이미지 첨부 기능을 사용하여 기존에 작성하였던 사진을 변경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완료 버튼 클릭 시 수정한 리뷰 내용이 저장되며 작성한 리뷰를 확인 할 수 있도록 페이지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cxnSp>
        <p:nvCxnSpPr>
          <p:cNvPr id="516" name="직선 화살표 연결선 149"/>
          <p:cNvCxnSpPr/>
          <p:nvPr/>
        </p:nvCxnSpPr>
        <p:spPr>
          <a:xfrm>
            <a:off x="4583520" y="191664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517" name="직선 화살표 연결선 152"/>
          <p:cNvCxnSpPr/>
          <p:nvPr/>
        </p:nvCxnSpPr>
        <p:spPr>
          <a:xfrm>
            <a:off x="4583520" y="1412640"/>
            <a:ext cx="914760" cy="914760"/>
          </a:xfrm>
          <a:prstGeom prst="straightConnector1">
            <a:avLst/>
          </a:prstGeom>
          <a:ln>
            <a:noFill/>
          </a:ln>
        </p:spPr>
      </p:cxnSp>
      <p:grpSp>
        <p:nvGrpSpPr>
          <p:cNvPr id="518" name="그룹 166"/>
          <p:cNvGrpSpPr/>
          <p:nvPr/>
        </p:nvGrpSpPr>
        <p:grpSpPr>
          <a:xfrm>
            <a:off x="839160" y="1276560"/>
            <a:ext cx="6262200" cy="4940640"/>
            <a:chOff x="839160" y="1276560"/>
            <a:chExt cx="6262200" cy="4940640"/>
          </a:xfrm>
        </p:grpSpPr>
        <p:pic>
          <p:nvPicPr>
            <p:cNvPr id="519" name="그림 158" descr=""/>
            <p:cNvPicPr/>
            <p:nvPr/>
          </p:nvPicPr>
          <p:blipFill>
            <a:blip r:embed="rId1"/>
            <a:srcRect l="2899" t="11131" r="0" b="79678"/>
            <a:stretch/>
          </p:blipFill>
          <p:spPr>
            <a:xfrm>
              <a:off x="839160" y="1548720"/>
              <a:ext cx="6262200" cy="307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20" name="TextBox 9"/>
            <p:cNvSpPr/>
            <p:nvPr/>
          </p:nvSpPr>
          <p:spPr>
            <a:xfrm>
              <a:off x="3143520" y="1276560"/>
              <a:ext cx="314280" cy="272520"/>
            </a:xfrm>
            <a:prstGeom prst="rect">
              <a:avLst/>
            </a:prstGeom>
            <a:solidFill>
              <a:srgbClr val="eb58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맑은 고딕"/>
                </a:rPr>
                <a:t>1</a:t>
              </a:r>
              <a:endParaRPr b="0" lang="en-US" sz="12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grpSp>
          <p:nvGrpSpPr>
            <p:cNvPr id="521" name="그룹 165"/>
            <p:cNvGrpSpPr/>
            <p:nvPr/>
          </p:nvGrpSpPr>
          <p:grpSpPr>
            <a:xfrm>
              <a:off x="1140840" y="2060640"/>
              <a:ext cx="5530680" cy="4156560"/>
              <a:chOff x="1140840" y="2060640"/>
              <a:chExt cx="5530680" cy="4156560"/>
            </a:xfrm>
          </p:grpSpPr>
          <p:grpSp>
            <p:nvGrpSpPr>
              <p:cNvPr id="522" name="그룹 163"/>
              <p:cNvGrpSpPr/>
              <p:nvPr/>
            </p:nvGrpSpPr>
            <p:grpSpPr>
              <a:xfrm>
                <a:off x="1305360" y="2060640"/>
                <a:ext cx="4993560" cy="730800"/>
                <a:chOff x="1305360" y="2060640"/>
                <a:chExt cx="4993560" cy="730800"/>
              </a:xfrm>
            </p:grpSpPr>
            <p:pic>
              <p:nvPicPr>
                <p:cNvPr id="523" name="그림 161" descr=""/>
                <p:cNvPicPr/>
                <p:nvPr/>
              </p:nvPicPr>
              <p:blipFill>
                <a:blip r:embed="rId2"/>
                <a:srcRect l="65359" t="26081" r="25189" b="59463"/>
                <a:stretch/>
              </p:blipFill>
              <p:spPr>
                <a:xfrm>
                  <a:off x="5410080" y="2060640"/>
                  <a:ext cx="888840" cy="7052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524" name="그림 162" descr=""/>
                <p:cNvPicPr/>
                <p:nvPr/>
              </p:nvPicPr>
              <p:blipFill>
                <a:blip r:embed="rId3"/>
                <a:srcRect l="12199" t="25122" r="42909" b="59463"/>
                <a:stretch/>
              </p:blipFill>
              <p:spPr>
                <a:xfrm>
                  <a:off x="1305360" y="2060640"/>
                  <a:ext cx="4104360" cy="73080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pic>
            <p:nvPicPr>
              <p:cNvPr id="525" name="그림 164" descr=""/>
              <p:cNvPicPr/>
              <p:nvPr/>
            </p:nvPicPr>
            <p:blipFill>
              <a:blip r:embed="rId4"/>
              <a:stretch/>
            </p:blipFill>
            <p:spPr>
              <a:xfrm>
                <a:off x="1140840" y="2854080"/>
                <a:ext cx="5530680" cy="33631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526" name="사각형: 둥근 모서리 5"/>
          <p:cNvSpPr/>
          <p:nvPr/>
        </p:nvSpPr>
        <p:spPr>
          <a:xfrm>
            <a:off x="4102200" y="6220080"/>
            <a:ext cx="459000" cy="208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ffffff">
                <a:lumMod val="85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900" spc="-1" strike="noStrike">
                <a:solidFill>
                  <a:schemeClr val="dk1"/>
                </a:solidFill>
                <a:latin typeface="맑은 고딕"/>
              </a:rPr>
              <a:t>완료</a:t>
            </a:r>
            <a:endParaRPr b="0" lang="en-US" sz="9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7" name="TextBox 9"/>
          <p:cNvSpPr/>
          <p:nvPr/>
        </p:nvSpPr>
        <p:spPr>
          <a:xfrm>
            <a:off x="5104440" y="2252160"/>
            <a:ext cx="393480" cy="24228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8" name="TextBox 9"/>
          <p:cNvSpPr/>
          <p:nvPr/>
        </p:nvSpPr>
        <p:spPr>
          <a:xfrm>
            <a:off x="5104440" y="3185280"/>
            <a:ext cx="393480" cy="24228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29" name="TextBox 9"/>
          <p:cNvSpPr/>
          <p:nvPr/>
        </p:nvSpPr>
        <p:spPr>
          <a:xfrm>
            <a:off x="3576600" y="6185520"/>
            <a:ext cx="393480" cy="24228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Dv-004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아이디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 찾기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URQ014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아이디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 찾기 양식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아이디 찾기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이메일 입력 후 인증번호 받기 버튼을 클릭 시 서버에서 일치하는 데이터가 존재하는지 확인 후 입력한 이메일 주소로 아이디 정보를 보냄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아이디 찾기의 경우 메일 송신 시 전체 아이디 길이의 반만 보여주고 나머지는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*(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애스터리스크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로 표시한다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예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 alsry123 -&gt;alsr****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61" name="직사각형 370"/>
          <p:cNvSpPr/>
          <p:nvPr/>
        </p:nvSpPr>
        <p:spPr>
          <a:xfrm>
            <a:off x="4257000" y="1628640"/>
            <a:ext cx="714240" cy="28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62" name="직사각형 371"/>
          <p:cNvSpPr/>
          <p:nvPr/>
        </p:nvSpPr>
        <p:spPr>
          <a:xfrm>
            <a:off x="4257000" y="5013360"/>
            <a:ext cx="714240" cy="359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163" name="그림 372" descr=""/>
          <p:cNvPicPr/>
          <p:nvPr/>
        </p:nvPicPr>
        <p:blipFill>
          <a:blip r:embed="rId1"/>
          <a:stretch/>
        </p:blipFill>
        <p:spPr>
          <a:xfrm>
            <a:off x="2206800" y="1114560"/>
            <a:ext cx="4219920" cy="5373000"/>
          </a:xfrm>
          <a:prstGeom prst="rect">
            <a:avLst/>
          </a:prstGeom>
          <a:ln w="0">
            <a:noFill/>
          </a:ln>
        </p:spPr>
      </p:pic>
      <p:sp>
        <p:nvSpPr>
          <p:cNvPr id="164" name="직사각형 3"/>
          <p:cNvSpPr/>
          <p:nvPr/>
        </p:nvSpPr>
        <p:spPr>
          <a:xfrm>
            <a:off x="2855520" y="465300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5" name="직사각형 3"/>
          <p:cNvSpPr/>
          <p:nvPr/>
        </p:nvSpPr>
        <p:spPr>
          <a:xfrm>
            <a:off x="2101320" y="10162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6" name="직사각형 373"/>
          <p:cNvSpPr/>
          <p:nvPr/>
        </p:nvSpPr>
        <p:spPr>
          <a:xfrm>
            <a:off x="2639520" y="3357000"/>
            <a:ext cx="3384000" cy="28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67" name="TextBox 374"/>
          <p:cNvSpPr/>
          <p:nvPr/>
        </p:nvSpPr>
        <p:spPr>
          <a:xfrm>
            <a:off x="2855520" y="3429000"/>
            <a:ext cx="254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168" name="TextBox 375"/>
          <p:cNvSpPr/>
          <p:nvPr/>
        </p:nvSpPr>
        <p:spPr>
          <a:xfrm>
            <a:off x="2627640" y="3351600"/>
            <a:ext cx="1403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1800" spc="-1" strike="noStrike">
                <a:solidFill>
                  <a:schemeClr val="dk1"/>
                </a:solidFill>
                <a:latin typeface="맑은 고딕"/>
              </a:rPr>
              <a:t>회원명 입력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" name="표 5"/>
          <p:cNvGraphicFramePr/>
          <p:nvPr/>
        </p:nvGraphicFramePr>
        <p:xfrm>
          <a:off x="92160" y="1760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Dv-040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상세 페이지에서 작성한 리뷰 확인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상품의 상세페이지에서 내가 작성한 리뷰를 구매후기에서 확인 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 개수가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개 이상 넘어갈 경우 페이징 처리한다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구매자가 좋아요는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번만 누를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(2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 누를 경우 좋아요 취소 가능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cxnSp>
        <p:nvCxnSpPr>
          <p:cNvPr id="531" name="직선 화살표 연결선 149"/>
          <p:cNvCxnSpPr/>
          <p:nvPr/>
        </p:nvCxnSpPr>
        <p:spPr>
          <a:xfrm>
            <a:off x="4583520" y="1916640"/>
            <a:ext cx="914760" cy="914760"/>
          </a:xfrm>
          <a:prstGeom prst="straightConnector1">
            <a:avLst/>
          </a:prstGeom>
          <a:ln>
            <a:noFill/>
          </a:ln>
        </p:spPr>
      </p:cxnSp>
      <p:cxnSp>
        <p:nvCxnSpPr>
          <p:cNvPr id="532" name="직선 화살표 연결선 152"/>
          <p:cNvCxnSpPr/>
          <p:nvPr/>
        </p:nvCxnSpPr>
        <p:spPr>
          <a:xfrm>
            <a:off x="4583520" y="1412640"/>
            <a:ext cx="914760" cy="914760"/>
          </a:xfrm>
          <a:prstGeom prst="straightConnector1">
            <a:avLst/>
          </a:prstGeom>
          <a:ln>
            <a:noFill/>
          </a:ln>
        </p:spPr>
      </p:cxnSp>
      <p:pic>
        <p:nvPicPr>
          <p:cNvPr id="533" name="그림 3" descr=""/>
          <p:cNvPicPr/>
          <p:nvPr/>
        </p:nvPicPr>
        <p:blipFill>
          <a:blip r:embed="rId1"/>
          <a:srcRect l="0" t="0" r="0" b="62358"/>
          <a:stretch/>
        </p:blipFill>
        <p:spPr>
          <a:xfrm>
            <a:off x="535320" y="1869840"/>
            <a:ext cx="7722720" cy="1414800"/>
          </a:xfrm>
          <a:prstGeom prst="rect">
            <a:avLst/>
          </a:prstGeom>
          <a:ln w="0">
            <a:noFill/>
          </a:ln>
        </p:spPr>
      </p:pic>
      <p:sp>
        <p:nvSpPr>
          <p:cNvPr id="534" name="TextBox 9"/>
          <p:cNvSpPr/>
          <p:nvPr/>
        </p:nvSpPr>
        <p:spPr>
          <a:xfrm>
            <a:off x="7320240" y="2637000"/>
            <a:ext cx="503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35" name="TextBox 9"/>
          <p:cNvSpPr/>
          <p:nvPr/>
        </p:nvSpPr>
        <p:spPr>
          <a:xfrm>
            <a:off x="623160" y="2055600"/>
            <a:ext cx="35964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Dv-041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– 내 반려동물 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URQ021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반려동물 정보를 등록할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마이페이지 선택 메뉴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*2.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내 반려동물정보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회원이 등록해놓은 반려동물정보를 확인할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버튼을 클릭할 경우 내 반려동물 정보를 추가할 수 있는 페이지가 나타난다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*3.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반려동물 추가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2-2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의 버튼을 클릭할 경우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번 페이지로 전환되고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 반려동물 정보를 입력하여 추가하거나 기존에 등록된 반려동물 정보를 수정할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저장하면 다시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번 페이지로 돌아온다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37" name="Picture 3" descr=""/>
          <p:cNvPicPr/>
          <p:nvPr/>
        </p:nvPicPr>
        <p:blipFill>
          <a:blip r:embed="rId1"/>
          <a:stretch/>
        </p:blipFill>
        <p:spPr>
          <a:xfrm>
            <a:off x="522360" y="1276200"/>
            <a:ext cx="7592760" cy="3313080"/>
          </a:xfrm>
          <a:prstGeom prst="rect">
            <a:avLst/>
          </a:prstGeom>
          <a:ln w="9525">
            <a:noFill/>
          </a:ln>
        </p:spPr>
      </p:pic>
      <p:pic>
        <p:nvPicPr>
          <p:cNvPr id="538" name="Picture 2" descr=""/>
          <p:cNvPicPr/>
          <p:nvPr/>
        </p:nvPicPr>
        <p:blipFill>
          <a:blip r:embed="rId2"/>
          <a:srcRect l="32519" t="7710" r="0" b="35709"/>
          <a:stretch/>
        </p:blipFill>
        <p:spPr>
          <a:xfrm>
            <a:off x="3014280" y="3552840"/>
            <a:ext cx="4767480" cy="1699200"/>
          </a:xfrm>
          <a:prstGeom prst="rect">
            <a:avLst/>
          </a:prstGeom>
          <a:ln w="9525">
            <a:noFill/>
          </a:ln>
        </p:spPr>
      </p:pic>
      <p:sp>
        <p:nvSpPr>
          <p:cNvPr id="539" name="직사각형 9"/>
          <p:cNvSpPr/>
          <p:nvPr/>
        </p:nvSpPr>
        <p:spPr>
          <a:xfrm>
            <a:off x="2708280" y="27579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0" name="직사각형 10"/>
          <p:cNvSpPr/>
          <p:nvPr/>
        </p:nvSpPr>
        <p:spPr>
          <a:xfrm>
            <a:off x="2708280" y="18871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1" name="직사각형 11"/>
          <p:cNvSpPr/>
          <p:nvPr/>
        </p:nvSpPr>
        <p:spPr>
          <a:xfrm>
            <a:off x="531360" y="1410120"/>
            <a:ext cx="1732680" cy="343152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42" name="직사각형 12"/>
          <p:cNvSpPr/>
          <p:nvPr/>
        </p:nvSpPr>
        <p:spPr>
          <a:xfrm>
            <a:off x="771480" y="128628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3" name="직사각형 14"/>
          <p:cNvSpPr/>
          <p:nvPr/>
        </p:nvSpPr>
        <p:spPr>
          <a:xfrm>
            <a:off x="2390400" y="1405800"/>
            <a:ext cx="5724360" cy="179856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44" name="직사각형 13"/>
          <p:cNvSpPr/>
          <p:nvPr/>
        </p:nvSpPr>
        <p:spPr>
          <a:xfrm>
            <a:off x="2476440" y="128628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2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5" name="직사각형 15"/>
          <p:cNvSpPr/>
          <p:nvPr/>
        </p:nvSpPr>
        <p:spPr>
          <a:xfrm>
            <a:off x="2412360" y="3351960"/>
            <a:ext cx="5702760" cy="179856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46" name="직사각형 18"/>
          <p:cNvSpPr/>
          <p:nvPr/>
        </p:nvSpPr>
        <p:spPr>
          <a:xfrm>
            <a:off x="2488320" y="328500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3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47" name="왼쪽으로 구부러진 화살표 2053"/>
          <p:cNvSpPr/>
          <p:nvPr/>
        </p:nvSpPr>
        <p:spPr>
          <a:xfrm>
            <a:off x="8184240" y="2829960"/>
            <a:ext cx="284760" cy="88668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a0b4e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548" name="Picture 4" descr=""/>
          <p:cNvPicPr/>
          <p:nvPr/>
        </p:nvPicPr>
        <p:blipFill>
          <a:blip r:embed="rId3"/>
          <a:stretch/>
        </p:blipFill>
        <p:spPr>
          <a:xfrm>
            <a:off x="3742560" y="4677840"/>
            <a:ext cx="452880" cy="335160"/>
          </a:xfrm>
          <a:prstGeom prst="rect">
            <a:avLst/>
          </a:prstGeom>
          <a:ln w="9525">
            <a:noFill/>
          </a:ln>
        </p:spPr>
      </p:pic>
      <p:pic>
        <p:nvPicPr>
          <p:cNvPr id="549" name="Picture 3" descr=""/>
          <p:cNvPicPr/>
          <p:nvPr/>
        </p:nvPicPr>
        <p:blipFill>
          <a:blip r:embed="rId4"/>
          <a:stretch/>
        </p:blipFill>
        <p:spPr>
          <a:xfrm>
            <a:off x="4195800" y="4677840"/>
            <a:ext cx="575640" cy="363240"/>
          </a:xfrm>
          <a:prstGeom prst="rect">
            <a:avLst/>
          </a:prstGeom>
          <a:ln w="9525">
            <a:noFill/>
          </a:ln>
        </p:spPr>
      </p:pic>
      <p:pic>
        <p:nvPicPr>
          <p:cNvPr id="550" name="Picture 4" descr=""/>
          <p:cNvPicPr/>
          <p:nvPr/>
        </p:nvPicPr>
        <p:blipFill>
          <a:blip r:embed="rId5"/>
          <a:stretch/>
        </p:blipFill>
        <p:spPr>
          <a:xfrm>
            <a:off x="7587000" y="2349000"/>
            <a:ext cx="388800" cy="2876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표 9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Dv-042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회원탈퇴 유저 로그인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회원탈퇴를 진행한 유저가 로그인 시 보는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  <a:ea typeface="DejaVu Sans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회원탈퇴 유저 로그인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회원탈퇴한 유저가 로그인 시 쇼핑몰 이용이 불가능하며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해당 화면을 띄워 회원탈퇴 철회 안내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회원탈퇴 취소 버튼을 통해서 탈퇴 철회가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52" name="그림 376" descr=""/>
          <p:cNvPicPr/>
          <p:nvPr/>
        </p:nvPicPr>
        <p:blipFill>
          <a:blip r:embed="rId1"/>
          <a:stretch/>
        </p:blipFill>
        <p:spPr>
          <a:xfrm>
            <a:off x="1164600" y="960480"/>
            <a:ext cx="6215040" cy="5339160"/>
          </a:xfrm>
          <a:prstGeom prst="rect">
            <a:avLst/>
          </a:prstGeom>
          <a:ln w="0">
            <a:noFill/>
          </a:ln>
        </p:spPr>
      </p:pic>
      <p:sp>
        <p:nvSpPr>
          <p:cNvPr id="553" name="직사각형 48"/>
          <p:cNvSpPr/>
          <p:nvPr/>
        </p:nvSpPr>
        <p:spPr>
          <a:xfrm>
            <a:off x="1080000" y="835920"/>
            <a:ext cx="1778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4" name="직사각형 111"/>
          <p:cNvSpPr/>
          <p:nvPr/>
        </p:nvSpPr>
        <p:spPr>
          <a:xfrm>
            <a:off x="3600000" y="3780000"/>
            <a:ext cx="52056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5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Dv-043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회원탈퇴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유저의 회원탈퇴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회원탈퇴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마이페이지를 통해 회원탈퇴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회원이 회원탈퇴한 후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30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일 내에 재 로그인시 개인이 철회할 수 있음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 30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일이 지나면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DB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스케쥴러에 의해서 회원 탈퇴처리가 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주문진행중인 진행건이 있으면 탈퇴는 불가능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회원의 탈퇴처리에 대한 주의사항을 숙지시키게 하기 위한 체크박스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해당 체크박스가 체크되어야만 회원탈퇴 진행이 가능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아이디와 비밀번호 입력 후 서버에서 검증한 후 일치한다면 회원에게 삭제할 건지 한번 더 알림창을 통해 확인한 뒤 ‘예’를 누른 회원의 경우 탈퇴를 진행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실제 삭제 요청시에는 이전에 서버에서 아이디와 비밀번호 검증을 한적이 있는지를 한번 더 검증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카카오 로그인 사용자는 회원가입 시 아이디와 비밀번호 정보를 따로 입력받지 않았기때문에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1-1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의 알림창으로 바로 유도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56" name="그림 375" descr=""/>
          <p:cNvPicPr/>
          <p:nvPr/>
        </p:nvPicPr>
        <p:blipFill>
          <a:blip r:embed="rId1"/>
          <a:stretch/>
        </p:blipFill>
        <p:spPr>
          <a:xfrm>
            <a:off x="1998360" y="1135080"/>
            <a:ext cx="4376520" cy="5029920"/>
          </a:xfrm>
          <a:prstGeom prst="rect">
            <a:avLst/>
          </a:prstGeom>
          <a:ln w="0">
            <a:noFill/>
          </a:ln>
        </p:spPr>
      </p:pic>
      <p:sp>
        <p:nvSpPr>
          <p:cNvPr id="557" name="직사각형 22"/>
          <p:cNvSpPr/>
          <p:nvPr/>
        </p:nvSpPr>
        <p:spPr>
          <a:xfrm>
            <a:off x="1909080" y="103680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8" name="직사각형 3"/>
          <p:cNvSpPr/>
          <p:nvPr/>
        </p:nvSpPr>
        <p:spPr>
          <a:xfrm>
            <a:off x="1737720" y="544536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59" name="직사각형 3"/>
          <p:cNvSpPr/>
          <p:nvPr/>
        </p:nvSpPr>
        <p:spPr>
          <a:xfrm>
            <a:off x="4511880" y="544536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0" name="직사각형 3"/>
          <p:cNvSpPr/>
          <p:nvPr/>
        </p:nvSpPr>
        <p:spPr>
          <a:xfrm>
            <a:off x="1827000" y="488880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1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Dv-044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자유게시판 게시글 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회원들이 다양한 글을 올릴 수 있는 자유게시판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목록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자유게시판 게시글 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자유게시판 게시글을 검색할 수 있다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글을 목록 형태로 조회할 수 있다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글 제목을 누르면 게시판 글을 상세히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작성버튼을 눌러 게시글을 작성할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*2.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페이지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62" name="Picture 2" descr=""/>
          <p:cNvPicPr/>
          <p:nvPr/>
        </p:nvPicPr>
        <p:blipFill>
          <a:blip r:embed="rId1"/>
          <a:stretch/>
        </p:blipFill>
        <p:spPr>
          <a:xfrm>
            <a:off x="452880" y="1677960"/>
            <a:ext cx="7841520" cy="2623680"/>
          </a:xfrm>
          <a:prstGeom prst="rect">
            <a:avLst/>
          </a:prstGeom>
          <a:ln w="9525">
            <a:noFill/>
          </a:ln>
        </p:spPr>
      </p:pic>
      <p:pic>
        <p:nvPicPr>
          <p:cNvPr id="563" name="Picture 5" descr=""/>
          <p:cNvPicPr/>
          <p:nvPr/>
        </p:nvPicPr>
        <p:blipFill>
          <a:blip r:embed="rId2"/>
          <a:stretch/>
        </p:blipFill>
        <p:spPr>
          <a:xfrm>
            <a:off x="6463440" y="1823400"/>
            <a:ext cx="1690200" cy="495000"/>
          </a:xfrm>
          <a:prstGeom prst="rect">
            <a:avLst/>
          </a:prstGeom>
          <a:ln w="9525">
            <a:noFill/>
          </a:ln>
        </p:spPr>
      </p:pic>
      <p:sp>
        <p:nvSpPr>
          <p:cNvPr id="564" name="직사각형 10"/>
          <p:cNvSpPr/>
          <p:nvPr/>
        </p:nvSpPr>
        <p:spPr>
          <a:xfrm>
            <a:off x="426600" y="225288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5" name="직사각형 11"/>
          <p:cNvSpPr/>
          <p:nvPr/>
        </p:nvSpPr>
        <p:spPr>
          <a:xfrm>
            <a:off x="6065640" y="198720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6" name="직사각형 12"/>
          <p:cNvSpPr/>
          <p:nvPr/>
        </p:nvSpPr>
        <p:spPr>
          <a:xfrm>
            <a:off x="2556000" y="291888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7" name="직사각형 14"/>
          <p:cNvSpPr/>
          <p:nvPr/>
        </p:nvSpPr>
        <p:spPr>
          <a:xfrm>
            <a:off x="1249560" y="388548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68" name="직사각형 16"/>
          <p:cNvSpPr/>
          <p:nvPr/>
        </p:nvSpPr>
        <p:spPr>
          <a:xfrm>
            <a:off x="313560" y="1305720"/>
            <a:ext cx="8089920" cy="324864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569" name="직사각형 13"/>
          <p:cNvSpPr/>
          <p:nvPr/>
        </p:nvSpPr>
        <p:spPr>
          <a:xfrm>
            <a:off x="207720" y="122112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0" name="직사각형 17"/>
          <p:cNvSpPr/>
          <p:nvPr/>
        </p:nvSpPr>
        <p:spPr>
          <a:xfrm>
            <a:off x="2695320" y="3739680"/>
            <a:ext cx="3139200" cy="49248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571" name="직사각형 18"/>
          <p:cNvSpPr/>
          <p:nvPr/>
        </p:nvSpPr>
        <p:spPr>
          <a:xfrm>
            <a:off x="2589480" y="365508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2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2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Dv-045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자유게시판 게시글 작성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회원들이 다양한 글을 올릴 수 있는 자유게시판 등록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자유게시판 게시글 작성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사이트 회원은 게시글 제목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내용을 작성할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작성시 첨부파일을 넣을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1-3. 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저장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초기화 버튼을 내용하여 게시글을 업로드하거나 작성한 내용을 초기화 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573" name="직사각형 14"/>
          <p:cNvSpPr/>
          <p:nvPr/>
        </p:nvSpPr>
        <p:spPr>
          <a:xfrm>
            <a:off x="801000" y="121428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4" name="직사각형 8"/>
          <p:cNvSpPr/>
          <p:nvPr/>
        </p:nvSpPr>
        <p:spPr>
          <a:xfrm>
            <a:off x="801000" y="49377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5" name="직사각형 9"/>
          <p:cNvSpPr/>
          <p:nvPr/>
        </p:nvSpPr>
        <p:spPr>
          <a:xfrm>
            <a:off x="700560" y="18057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76" name="직사각형 10"/>
          <p:cNvSpPr/>
          <p:nvPr/>
        </p:nvSpPr>
        <p:spPr>
          <a:xfrm>
            <a:off x="811440" y="616356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77" name="Picture 4" descr=""/>
          <p:cNvPicPr/>
          <p:nvPr/>
        </p:nvPicPr>
        <p:blipFill>
          <a:blip r:embed="rId1"/>
          <a:stretch/>
        </p:blipFill>
        <p:spPr>
          <a:xfrm>
            <a:off x="1238040" y="1214280"/>
            <a:ext cx="5750640" cy="52243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표 1"/>
          <p:cNvGraphicFramePr/>
          <p:nvPr/>
        </p:nvGraphicFramePr>
        <p:xfrm>
          <a:off x="130680" y="89640"/>
          <a:ext cx="11953080" cy="6640920"/>
        </p:xfrm>
        <a:graphic>
          <a:graphicData uri="http://schemas.openxmlformats.org/drawingml/2006/table">
            <a:tbl>
              <a:tblPr/>
              <a:tblGrid>
                <a:gridCol w="812880"/>
                <a:gridCol w="3318840"/>
                <a:gridCol w="744840"/>
                <a:gridCol w="3645720"/>
                <a:gridCol w="849600"/>
                <a:gridCol w="1170000"/>
                <a:gridCol w="671040"/>
                <a:gridCol w="73908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Dv-046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자유게시판 게시글 상세조회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덧글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회원들이 다양한 글을 올릴 수 있는 자유게시판 수정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 및 댓글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김채민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*1.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자유게시판 게시글 상세조회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자유게시판 목록에서 게시글을 누를 경우 글 번호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작성일자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제목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내용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 등의 상세 정보를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 버튼을 이용하여 내용을 수정하거나 게시글을 삭제할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삭제는 해당 게시글의 작성자만 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버튼을 이용하여 게시글 목록으로 이동할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*2.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게시글 댓글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댓글을 작성하기 전에는 ‘댓글을 남겨보세요’라는 문구가 나타난다</a:t>
                      </a: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게시글에 달린 덧글을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2-2.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댓글에 대댓글을 작성하고 수정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2-3.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게시글에 댓글을 작성하고 수정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삭제할 수 있다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2-4.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 삭제는 작성자와 로그인 아이디가 일치할 때만 버튼과 기능이 활성화된다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기타사항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대댓글이 달린 댓글 삭제시 원래 댓글이 있던 공간에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‘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덧글이 삭제되었습니다’라는 문구가 표시된다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79" name="Picture 2" descr=""/>
          <p:cNvPicPr/>
          <p:nvPr/>
        </p:nvPicPr>
        <p:blipFill>
          <a:blip r:embed="rId1"/>
          <a:stretch/>
        </p:blipFill>
        <p:spPr>
          <a:xfrm>
            <a:off x="1281960" y="1245240"/>
            <a:ext cx="5662440" cy="2903760"/>
          </a:xfrm>
          <a:prstGeom prst="rect">
            <a:avLst/>
          </a:prstGeom>
          <a:ln w="9525">
            <a:noFill/>
          </a:ln>
        </p:spPr>
      </p:pic>
      <p:sp>
        <p:nvSpPr>
          <p:cNvPr id="580" name="직사각형 7"/>
          <p:cNvSpPr/>
          <p:nvPr/>
        </p:nvSpPr>
        <p:spPr>
          <a:xfrm>
            <a:off x="3117600" y="33415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1" name="직사각형 8"/>
          <p:cNvSpPr/>
          <p:nvPr/>
        </p:nvSpPr>
        <p:spPr>
          <a:xfrm>
            <a:off x="996840" y="142200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2" name="직사각형 9"/>
          <p:cNvSpPr/>
          <p:nvPr/>
        </p:nvSpPr>
        <p:spPr>
          <a:xfrm>
            <a:off x="965520" y="3723120"/>
            <a:ext cx="42624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83" name="Picture 3" descr=""/>
          <p:cNvPicPr/>
          <p:nvPr/>
        </p:nvPicPr>
        <p:blipFill>
          <a:blip r:embed="rId2"/>
          <a:stretch/>
        </p:blipFill>
        <p:spPr>
          <a:xfrm>
            <a:off x="1410840" y="4060080"/>
            <a:ext cx="5556600" cy="2416320"/>
          </a:xfrm>
          <a:prstGeom prst="rect">
            <a:avLst/>
          </a:prstGeom>
          <a:ln w="9525">
            <a:noFill/>
          </a:ln>
        </p:spPr>
      </p:pic>
      <p:sp>
        <p:nvSpPr>
          <p:cNvPr id="584" name="직사각형 14"/>
          <p:cNvSpPr/>
          <p:nvPr/>
        </p:nvSpPr>
        <p:spPr>
          <a:xfrm>
            <a:off x="1261440" y="5328720"/>
            <a:ext cx="41832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5" name="직사각형 15"/>
          <p:cNvSpPr/>
          <p:nvPr/>
        </p:nvSpPr>
        <p:spPr>
          <a:xfrm>
            <a:off x="1007280" y="5780520"/>
            <a:ext cx="41832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6" name="직사각형 16"/>
          <p:cNvSpPr/>
          <p:nvPr/>
        </p:nvSpPr>
        <p:spPr>
          <a:xfrm>
            <a:off x="1025640" y="4446000"/>
            <a:ext cx="41832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87" name="직사각형 17"/>
          <p:cNvSpPr/>
          <p:nvPr/>
        </p:nvSpPr>
        <p:spPr>
          <a:xfrm>
            <a:off x="6342840" y="4352040"/>
            <a:ext cx="590040" cy="219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588" name="직사각형 18"/>
          <p:cNvSpPr/>
          <p:nvPr/>
        </p:nvSpPr>
        <p:spPr>
          <a:xfrm>
            <a:off x="6321600" y="4979160"/>
            <a:ext cx="590040" cy="219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589" name="직사각형 19"/>
          <p:cNvSpPr/>
          <p:nvPr/>
        </p:nvSpPr>
        <p:spPr>
          <a:xfrm>
            <a:off x="426600" y="1305720"/>
            <a:ext cx="6809760" cy="264780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590" name="직사각형 13"/>
          <p:cNvSpPr/>
          <p:nvPr/>
        </p:nvSpPr>
        <p:spPr>
          <a:xfrm>
            <a:off x="314280" y="1378440"/>
            <a:ext cx="22500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1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1" name="직사각형 20"/>
          <p:cNvSpPr/>
          <p:nvPr/>
        </p:nvSpPr>
        <p:spPr>
          <a:xfrm>
            <a:off x="444240" y="4023360"/>
            <a:ext cx="6792480" cy="262980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592" name="직사각형 21"/>
          <p:cNvSpPr/>
          <p:nvPr/>
        </p:nvSpPr>
        <p:spPr>
          <a:xfrm>
            <a:off x="311040" y="4113000"/>
            <a:ext cx="221040" cy="2487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나눔스퀘어 ExtraBold"/>
                <a:ea typeface="나눔스퀘어 ExtraBold"/>
              </a:rPr>
              <a:t>2</a:t>
            </a:r>
            <a:endParaRPr b="0" lang="en-US" sz="14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3" name="직사각형 23"/>
          <p:cNvSpPr/>
          <p:nvPr/>
        </p:nvSpPr>
        <p:spPr>
          <a:xfrm>
            <a:off x="6437160" y="5044680"/>
            <a:ext cx="418320" cy="194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94" name="Picture 3" descr=""/>
          <p:cNvPicPr/>
          <p:nvPr/>
        </p:nvPicPr>
        <p:blipFill>
          <a:blip r:embed="rId3"/>
          <a:stretch/>
        </p:blipFill>
        <p:spPr>
          <a:xfrm>
            <a:off x="1437480" y="1351080"/>
            <a:ext cx="1096560" cy="2617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Dv-047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공지사항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목록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관리자만이 등록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수정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 가능한 공지사항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목록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공지사항 목록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공지사항 목록은 하나의 페이지에서 최대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10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개의 공지사항 리스트 만을 불러오며 페이징 처리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관리자의 경우 공지사항 작성 버튼이 노출되며 일반 회원 및 판매자 회원의 경우에는 노출되지 않음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검색 시 입력한 키워드가 공지사항 제목과 부분일치하는 공지사항 리스트들을 가져와 노출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공지사항 페이징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공지사항의 중요도 레벨은 ‘상’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,’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하’로 나뉘며 중요도가 ‘상’인 공지사항 게시글은 관리자가 설정한 기간동안 공지사항 리스트의 최상위 상단에 뜨게된다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596" name="그림 191" descr=""/>
          <p:cNvPicPr/>
          <p:nvPr/>
        </p:nvPicPr>
        <p:blipFill>
          <a:blip r:embed="rId1"/>
          <a:stretch/>
        </p:blipFill>
        <p:spPr>
          <a:xfrm>
            <a:off x="1388160" y="1268640"/>
            <a:ext cx="6506640" cy="3235680"/>
          </a:xfrm>
          <a:prstGeom prst="rect">
            <a:avLst/>
          </a:prstGeom>
          <a:ln w="0">
            <a:noFill/>
          </a:ln>
        </p:spPr>
      </p:pic>
      <p:sp>
        <p:nvSpPr>
          <p:cNvPr id="597" name="직사각형 3"/>
          <p:cNvSpPr/>
          <p:nvPr/>
        </p:nvSpPr>
        <p:spPr>
          <a:xfrm>
            <a:off x="1271520" y="3952440"/>
            <a:ext cx="520200" cy="19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98" name="그림 197" descr=""/>
          <p:cNvPicPr/>
          <p:nvPr/>
        </p:nvPicPr>
        <p:blipFill>
          <a:blip r:embed="rId2"/>
          <a:stretch/>
        </p:blipFill>
        <p:spPr>
          <a:xfrm>
            <a:off x="7536240" y="1989000"/>
            <a:ext cx="233280" cy="431280"/>
          </a:xfrm>
          <a:prstGeom prst="rect">
            <a:avLst/>
          </a:prstGeom>
          <a:ln w="0">
            <a:noFill/>
          </a:ln>
        </p:spPr>
      </p:pic>
      <p:sp>
        <p:nvSpPr>
          <p:cNvPr id="599" name="직사각형 3"/>
          <p:cNvSpPr/>
          <p:nvPr/>
        </p:nvSpPr>
        <p:spPr>
          <a:xfrm>
            <a:off x="7509600" y="1890720"/>
            <a:ext cx="520200" cy="19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0" name="직사각형 51"/>
          <p:cNvSpPr/>
          <p:nvPr/>
        </p:nvSpPr>
        <p:spPr>
          <a:xfrm>
            <a:off x="1271520" y="1366920"/>
            <a:ext cx="6768000" cy="3333240"/>
          </a:xfrm>
          <a:prstGeom prst="rect">
            <a:avLst/>
          </a:prstGeom>
          <a:noFill/>
          <a:ln w="28575">
            <a:solidFill>
              <a:srgbClr val="008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함초롬돋움"/>
            </a:endParaRPr>
          </a:p>
        </p:txBody>
      </p:sp>
      <p:sp>
        <p:nvSpPr>
          <p:cNvPr id="601" name="직사각형 22"/>
          <p:cNvSpPr/>
          <p:nvPr/>
        </p:nvSpPr>
        <p:spPr>
          <a:xfrm>
            <a:off x="1182240" y="1268640"/>
            <a:ext cx="177480" cy="19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02" name="그림 53" descr=""/>
          <p:cNvPicPr/>
          <p:nvPr/>
        </p:nvPicPr>
        <p:blipFill>
          <a:blip r:embed="rId3"/>
          <a:stretch/>
        </p:blipFill>
        <p:spPr>
          <a:xfrm>
            <a:off x="4033800" y="3669840"/>
            <a:ext cx="1053360" cy="380160"/>
          </a:xfrm>
          <a:prstGeom prst="rect">
            <a:avLst/>
          </a:prstGeom>
          <a:ln w="0">
            <a:noFill/>
          </a:ln>
        </p:spPr>
      </p:pic>
      <p:sp>
        <p:nvSpPr>
          <p:cNvPr id="603" name="직사각형 54"/>
          <p:cNvSpPr/>
          <p:nvPr/>
        </p:nvSpPr>
        <p:spPr>
          <a:xfrm>
            <a:off x="3787560" y="3616200"/>
            <a:ext cx="1735920" cy="487440"/>
          </a:xfrm>
          <a:prstGeom prst="rect">
            <a:avLst/>
          </a:prstGeom>
          <a:noFill/>
          <a:ln w="28575">
            <a:solidFill>
              <a:srgbClr val="008000"/>
            </a:solidFill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함초롬돋움"/>
            </a:endParaRPr>
          </a:p>
        </p:txBody>
      </p:sp>
      <p:sp>
        <p:nvSpPr>
          <p:cNvPr id="604" name="직사각형 22"/>
          <p:cNvSpPr/>
          <p:nvPr/>
        </p:nvSpPr>
        <p:spPr>
          <a:xfrm>
            <a:off x="3698280" y="3517920"/>
            <a:ext cx="177480" cy="19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5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Dv-048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공지사항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상세화면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관리자만이 등록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수정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 가능한 공지사항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상세화면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상세 화면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관리자가 공지사항 상세 화면에 들어간 경우 수정 및 삭제가 가능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목록 화면으로 돌아갈 수 있는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관리자만이 내용을 수정할 수 있는 버튼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일반회원은 버튼이 노출되지 않음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관리자만이 게시글을 삭제할 수 있는 버튼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일반회원은 버튼이 노출되지 않음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*2. 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게시글 댓글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606" name="그림 197" descr=""/>
          <p:cNvPicPr/>
          <p:nvPr/>
        </p:nvPicPr>
        <p:blipFill>
          <a:blip r:embed="rId1"/>
          <a:stretch/>
        </p:blipFill>
        <p:spPr>
          <a:xfrm>
            <a:off x="1288440" y="934920"/>
            <a:ext cx="6507000" cy="2158920"/>
          </a:xfrm>
          <a:prstGeom prst="rect">
            <a:avLst/>
          </a:prstGeom>
          <a:ln w="0">
            <a:noFill/>
          </a:ln>
        </p:spPr>
      </p:pic>
      <p:sp>
        <p:nvSpPr>
          <p:cNvPr id="607" name="직사각형 22"/>
          <p:cNvSpPr/>
          <p:nvPr/>
        </p:nvSpPr>
        <p:spPr>
          <a:xfrm>
            <a:off x="1352520" y="2643840"/>
            <a:ext cx="394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8" name="직사각형 22"/>
          <p:cNvSpPr/>
          <p:nvPr/>
        </p:nvSpPr>
        <p:spPr>
          <a:xfrm>
            <a:off x="3835440" y="2349000"/>
            <a:ext cx="394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9" name="직사각형 22"/>
          <p:cNvSpPr/>
          <p:nvPr/>
        </p:nvSpPr>
        <p:spPr>
          <a:xfrm>
            <a:off x="4699440" y="2349000"/>
            <a:ext cx="394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10" name="Picture 3" descr=""/>
          <p:cNvPicPr/>
          <p:nvPr/>
        </p:nvPicPr>
        <p:blipFill>
          <a:blip r:embed="rId2"/>
          <a:stretch/>
        </p:blipFill>
        <p:spPr>
          <a:xfrm>
            <a:off x="1734480" y="3429000"/>
            <a:ext cx="5556600" cy="2416320"/>
          </a:xfrm>
          <a:prstGeom prst="rect">
            <a:avLst/>
          </a:prstGeom>
          <a:ln w="9525">
            <a:noFill/>
          </a:ln>
        </p:spPr>
      </p:pic>
      <p:sp>
        <p:nvSpPr>
          <p:cNvPr id="611" name="직사각형 19"/>
          <p:cNvSpPr/>
          <p:nvPr/>
        </p:nvSpPr>
        <p:spPr>
          <a:xfrm>
            <a:off x="985680" y="780840"/>
            <a:ext cx="7054200" cy="231300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12" name="직사각형 19"/>
          <p:cNvSpPr/>
          <p:nvPr/>
        </p:nvSpPr>
        <p:spPr>
          <a:xfrm>
            <a:off x="911520" y="3285000"/>
            <a:ext cx="7054200" cy="2736000"/>
          </a:xfrm>
          <a:prstGeom prst="rect">
            <a:avLst/>
          </a:prstGeom>
          <a:noFill/>
          <a:ln w="28575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613" name="직사각형 22"/>
          <p:cNvSpPr/>
          <p:nvPr/>
        </p:nvSpPr>
        <p:spPr>
          <a:xfrm>
            <a:off x="807480" y="318672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4" name="직사각형 22"/>
          <p:cNvSpPr/>
          <p:nvPr/>
        </p:nvSpPr>
        <p:spPr>
          <a:xfrm>
            <a:off x="896760" y="68256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Dv-049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공지사항 작성 및 수정페이지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관리자만이 등록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수정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삭제 가능한 공지사항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작성 및 수정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작성 및 수정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 작성화면에서 제목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중요도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노출기간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첨부파일을 추가할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수정화면의 경우 기존 공지사항 내용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중요도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내용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첨부파일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을 불러온 상태에서 수정이 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공지사항의 중요도 단계를 설정할 수 있는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select. ‘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상’과 ‘하’를 선택할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중요도가 ‘상’인 경우에만 노출되며 관리자는 해당 공지사항의 최상단 노출기간을 정할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첨부파일을 추가할 수 있는 버튼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다중 파일 업로드가 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1-4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첨부한 파일을 취소할 수 있는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1-5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작성한 공지사항을 등록 혹은 수정할 수 있는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616" name="그림 202" descr=""/>
          <p:cNvPicPr/>
          <p:nvPr/>
        </p:nvPicPr>
        <p:blipFill>
          <a:blip r:embed="rId1"/>
          <a:stretch/>
        </p:blipFill>
        <p:spPr>
          <a:xfrm>
            <a:off x="1495080" y="980640"/>
            <a:ext cx="5603760" cy="5085000"/>
          </a:xfrm>
          <a:prstGeom prst="rect">
            <a:avLst/>
          </a:prstGeom>
          <a:ln w="0">
            <a:noFill/>
          </a:ln>
        </p:spPr>
      </p:pic>
      <p:sp>
        <p:nvSpPr>
          <p:cNvPr id="617" name="직사각형 22"/>
          <p:cNvSpPr/>
          <p:nvPr/>
        </p:nvSpPr>
        <p:spPr>
          <a:xfrm>
            <a:off x="1405800" y="88236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8" name="직사각형 22"/>
          <p:cNvSpPr/>
          <p:nvPr/>
        </p:nvSpPr>
        <p:spPr>
          <a:xfrm>
            <a:off x="1775520" y="1484640"/>
            <a:ext cx="394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19" name="직사각형 22"/>
          <p:cNvSpPr/>
          <p:nvPr/>
        </p:nvSpPr>
        <p:spPr>
          <a:xfrm>
            <a:off x="6901560" y="1412640"/>
            <a:ext cx="394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0" name="직사각형 22"/>
          <p:cNvSpPr/>
          <p:nvPr/>
        </p:nvSpPr>
        <p:spPr>
          <a:xfrm>
            <a:off x="2044800" y="5373360"/>
            <a:ext cx="394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1" name="직사각형 22"/>
          <p:cNvSpPr/>
          <p:nvPr/>
        </p:nvSpPr>
        <p:spPr>
          <a:xfrm>
            <a:off x="1297800" y="5680800"/>
            <a:ext cx="394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2" name="직사각형 22"/>
          <p:cNvSpPr/>
          <p:nvPr/>
        </p:nvSpPr>
        <p:spPr>
          <a:xfrm>
            <a:off x="6095880" y="4528440"/>
            <a:ext cx="39420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Dv-005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 찾기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URQ014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 찾기 양식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 찾기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아이디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 찾기 컴포넌트는 동일한 컴포넌트를 이용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사용자의 이름과 이메일 입력 후 인증번호 받기 버튼을 클릭 시 서버에서 일치하는 데이터가 존재하는지 확인 후 입력한 이메일 주소로 비밀번호 정보를 보냄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비밀번호 찾기의 경우 서버에서 메일 송신 전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임시 비밀번호를 발급하고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DB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에 해당 유저의 비밀번호를 임시 비밀번호로 업데이트한 후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해당 임시 비밀번호를 메일로 전송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70" name="직사각형 374"/>
          <p:cNvSpPr/>
          <p:nvPr/>
        </p:nvSpPr>
        <p:spPr>
          <a:xfrm>
            <a:off x="3503520" y="5013360"/>
            <a:ext cx="714240" cy="359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171" name="그림 375" descr=""/>
          <p:cNvPicPr/>
          <p:nvPr/>
        </p:nvPicPr>
        <p:blipFill>
          <a:blip r:embed="rId1"/>
          <a:stretch/>
        </p:blipFill>
        <p:spPr>
          <a:xfrm>
            <a:off x="2178720" y="1114560"/>
            <a:ext cx="3916800" cy="4941000"/>
          </a:xfrm>
          <a:prstGeom prst="rect">
            <a:avLst/>
          </a:prstGeom>
          <a:ln w="0">
            <a:noFill/>
          </a:ln>
        </p:spPr>
      </p:pic>
      <p:sp>
        <p:nvSpPr>
          <p:cNvPr id="172" name="직사각형 3"/>
          <p:cNvSpPr/>
          <p:nvPr/>
        </p:nvSpPr>
        <p:spPr>
          <a:xfrm>
            <a:off x="2783520" y="4365000"/>
            <a:ext cx="52056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3" name="직사각형 3"/>
          <p:cNvSpPr/>
          <p:nvPr/>
        </p:nvSpPr>
        <p:spPr>
          <a:xfrm>
            <a:off x="2028600" y="1016280"/>
            <a:ext cx="177840" cy="196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3" name="Table 3"/>
          <p:cNvGraphicFramePr/>
          <p:nvPr/>
        </p:nvGraphicFramePr>
        <p:xfrm>
          <a:off x="92160" y="89640"/>
          <a:ext cx="11999880" cy="666756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60760"/>
                <a:gridCol w="1173960"/>
                <a:gridCol w="673560"/>
                <a:gridCol w="741600"/>
              </a:tblGrid>
              <a:tr h="2595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관리자 페이지 메인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URQ024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595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 메인화면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4844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3a3c84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3a3c84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마이디어 펫 메인화면에서 관리자 계정으로 로그인한 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처음 뜨는 화면이다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기본값으로 상품 판매 차트가 표시된다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페이지에서 상품판매 차트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회원관리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상품관리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리뷰 관리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관리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 관리를 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일반회원 및 판매자 회원을 관리하는 회원관리 페이지로 들어간다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1-2)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모든 상품을 관리하는 페이지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1-3)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모든 상품에 대한 리뷰를 관리하는 페이지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1-4)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데이터를 생성하고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회원에게 지급하는 페이지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관리자는 모든 상품에 대한 판매내역 차트를 볼 수있다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 조건을 설정한다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3-1)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검색 기간을 설정한다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오늘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,7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,1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개월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,3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개월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,6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개월 혹은 사용자가 직접 기간을 설정할 수도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3-2)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판매가 범위를 설정한다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위에서 선택한 조건에 따라 차트를 통해 상품별 판매액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판매량을 보여준다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차트는 구글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를 활용한다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4-1)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원형 그래프를 통해 상품별 판매량을 표시한다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4-2)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막대 그래프를 통해 상품별 판매액을 표시한다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4-3)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선택 기간의 총 매출 합계를 표시한다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위에서 선택한 조건에 따라 테이블 형태로 판매상품 순위 내역을 표시한다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순위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상품코드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판매가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재고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결제수량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환불수량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판매수량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판매합계를 표시한다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5-1)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 수량 순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매출 순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이름 순으로 정렬할 수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624" name="직사각형 32"/>
          <p:cNvSpPr/>
          <p:nvPr/>
        </p:nvSpPr>
        <p:spPr>
          <a:xfrm>
            <a:off x="276120" y="1282320"/>
            <a:ext cx="159480" cy="153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맑은 고딕"/>
                <a:ea typeface="맑은 고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5" name="직사각형 33"/>
          <p:cNvSpPr/>
          <p:nvPr/>
        </p:nvSpPr>
        <p:spPr>
          <a:xfrm>
            <a:off x="6688080" y="168012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5-1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6" name="직사각형 35"/>
          <p:cNvSpPr/>
          <p:nvPr/>
        </p:nvSpPr>
        <p:spPr>
          <a:xfrm>
            <a:off x="3162960" y="216072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5-3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7" name="직사각형 36"/>
          <p:cNvSpPr/>
          <p:nvPr/>
        </p:nvSpPr>
        <p:spPr>
          <a:xfrm>
            <a:off x="8047440" y="254304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5-4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28" name="직사각형 93"/>
          <p:cNvSpPr/>
          <p:nvPr/>
        </p:nvSpPr>
        <p:spPr>
          <a:xfrm>
            <a:off x="1335600" y="2322720"/>
            <a:ext cx="459720" cy="39045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29" name="직사각형 41"/>
          <p:cNvSpPr/>
          <p:nvPr/>
        </p:nvSpPr>
        <p:spPr>
          <a:xfrm>
            <a:off x="1216800" y="241164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0" name="직사각형 96"/>
          <p:cNvSpPr/>
          <p:nvPr/>
        </p:nvSpPr>
        <p:spPr>
          <a:xfrm>
            <a:off x="8158680" y="2163960"/>
            <a:ext cx="407160" cy="39045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31" name="직사각형 42"/>
          <p:cNvSpPr/>
          <p:nvPr/>
        </p:nvSpPr>
        <p:spPr>
          <a:xfrm>
            <a:off x="1275120" y="269712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6-1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32" name="그림 3" descr=""/>
          <p:cNvPicPr/>
          <p:nvPr/>
        </p:nvPicPr>
        <p:blipFill>
          <a:blip r:embed="rId1"/>
          <a:stretch/>
        </p:blipFill>
        <p:spPr>
          <a:xfrm>
            <a:off x="6595200" y="4669560"/>
            <a:ext cx="835560" cy="171000"/>
          </a:xfrm>
          <a:prstGeom prst="rect">
            <a:avLst/>
          </a:prstGeom>
          <a:ln w="0">
            <a:noFill/>
          </a:ln>
        </p:spPr>
      </p:pic>
      <p:pic>
        <p:nvPicPr>
          <p:cNvPr id="633" name="그림 99" descr=""/>
          <p:cNvPicPr/>
          <p:nvPr/>
        </p:nvPicPr>
        <p:blipFill>
          <a:blip r:embed="rId2"/>
          <a:stretch/>
        </p:blipFill>
        <p:spPr>
          <a:xfrm>
            <a:off x="1389240" y="1829880"/>
            <a:ext cx="6934680" cy="510480"/>
          </a:xfrm>
          <a:prstGeom prst="rect">
            <a:avLst/>
          </a:prstGeom>
          <a:ln w="0">
            <a:noFill/>
          </a:ln>
        </p:spPr>
      </p:pic>
      <p:sp>
        <p:nvSpPr>
          <p:cNvPr id="634" name="직사각형 100"/>
          <p:cNvSpPr/>
          <p:nvPr/>
        </p:nvSpPr>
        <p:spPr>
          <a:xfrm>
            <a:off x="7670160" y="2406240"/>
            <a:ext cx="660960" cy="38293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35" name="직사각형 2"/>
          <p:cNvSpPr/>
          <p:nvPr/>
        </p:nvSpPr>
        <p:spPr>
          <a:xfrm>
            <a:off x="1275120" y="522144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6-3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36" name="직사각형 3"/>
          <p:cNvSpPr/>
          <p:nvPr/>
        </p:nvSpPr>
        <p:spPr>
          <a:xfrm>
            <a:off x="1335600" y="381132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6-2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37" name="그림 116" descr=""/>
          <p:cNvPicPr/>
          <p:nvPr/>
        </p:nvPicPr>
        <p:blipFill>
          <a:blip r:embed="rId3"/>
          <a:stretch/>
        </p:blipFill>
        <p:spPr>
          <a:xfrm>
            <a:off x="776520" y="1097280"/>
            <a:ext cx="217080" cy="214560"/>
          </a:xfrm>
          <a:prstGeom prst="rect">
            <a:avLst/>
          </a:prstGeom>
          <a:ln w="0">
            <a:noFill/>
          </a:ln>
        </p:spPr>
      </p:pic>
      <p:sp>
        <p:nvSpPr>
          <p:cNvPr id="638" name="직사각형 121"/>
          <p:cNvSpPr/>
          <p:nvPr/>
        </p:nvSpPr>
        <p:spPr>
          <a:xfrm>
            <a:off x="1233720" y="1428840"/>
            <a:ext cx="1025640" cy="3715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charts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39" name="그림 1" descr=""/>
          <p:cNvPicPr/>
          <p:nvPr/>
        </p:nvPicPr>
        <p:blipFill>
          <a:blip r:embed="rId4"/>
          <a:srcRect l="0" t="0" r="5480" b="0"/>
          <a:stretch/>
        </p:blipFill>
        <p:spPr>
          <a:xfrm>
            <a:off x="1233720" y="1762560"/>
            <a:ext cx="7154280" cy="4473000"/>
          </a:xfrm>
          <a:prstGeom prst="rect">
            <a:avLst/>
          </a:prstGeom>
          <a:ln w="0">
            <a:noFill/>
          </a:ln>
        </p:spPr>
      </p:pic>
      <p:pic>
        <p:nvPicPr>
          <p:cNvPr id="640" name="그림 5" descr=""/>
          <p:cNvPicPr/>
          <p:nvPr/>
        </p:nvPicPr>
        <p:blipFill>
          <a:blip r:embed="rId5"/>
          <a:stretch/>
        </p:blipFill>
        <p:spPr>
          <a:xfrm>
            <a:off x="6914160" y="4277520"/>
            <a:ext cx="835560" cy="171000"/>
          </a:xfrm>
          <a:prstGeom prst="rect">
            <a:avLst/>
          </a:prstGeom>
          <a:ln w="0">
            <a:noFill/>
          </a:ln>
        </p:spPr>
      </p:pic>
      <p:pic>
        <p:nvPicPr>
          <p:cNvPr id="641" name="그림 92" descr=""/>
          <p:cNvPicPr/>
          <p:nvPr/>
        </p:nvPicPr>
        <p:blipFill>
          <a:blip r:embed="rId6"/>
          <a:stretch/>
        </p:blipFill>
        <p:spPr>
          <a:xfrm flipH="1">
            <a:off x="161280" y="4785480"/>
            <a:ext cx="1000800" cy="1481400"/>
          </a:xfrm>
          <a:prstGeom prst="rect">
            <a:avLst/>
          </a:prstGeom>
          <a:ln w="0">
            <a:noFill/>
          </a:ln>
        </p:spPr>
      </p:pic>
      <p:pic>
        <p:nvPicPr>
          <p:cNvPr id="642" name="그림 95" descr=""/>
          <p:cNvPicPr/>
          <p:nvPr/>
        </p:nvPicPr>
        <p:blipFill>
          <a:blip r:embed="rId7"/>
          <a:stretch/>
        </p:blipFill>
        <p:spPr>
          <a:xfrm>
            <a:off x="160560" y="1072800"/>
            <a:ext cx="8457840" cy="3767760"/>
          </a:xfrm>
          <a:prstGeom prst="rect">
            <a:avLst/>
          </a:prstGeom>
          <a:ln w="0">
            <a:noFill/>
          </a:ln>
        </p:spPr>
      </p:pic>
      <p:sp>
        <p:nvSpPr>
          <p:cNvPr id="643" name="직사각형 106"/>
          <p:cNvSpPr/>
          <p:nvPr/>
        </p:nvSpPr>
        <p:spPr>
          <a:xfrm>
            <a:off x="223920" y="2755440"/>
            <a:ext cx="709920" cy="15984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800" spc="-1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644" name="직사각형 107"/>
          <p:cNvSpPr/>
          <p:nvPr/>
        </p:nvSpPr>
        <p:spPr>
          <a:xfrm>
            <a:off x="308880" y="2964960"/>
            <a:ext cx="624600" cy="15984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리뷰 관리</a:t>
            </a:r>
            <a:endParaRPr b="0" lang="en-US" sz="800" spc="-1" strike="noStrike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645" name="그림 108" descr=""/>
          <p:cNvPicPr/>
          <p:nvPr/>
        </p:nvPicPr>
        <p:blipFill>
          <a:blip r:embed="rId8"/>
          <a:stretch/>
        </p:blipFill>
        <p:spPr>
          <a:xfrm>
            <a:off x="215280" y="3184920"/>
            <a:ext cx="100080" cy="91440"/>
          </a:xfrm>
          <a:prstGeom prst="rect">
            <a:avLst/>
          </a:prstGeom>
          <a:ln w="0">
            <a:noFill/>
          </a:ln>
        </p:spPr>
      </p:pic>
      <p:sp>
        <p:nvSpPr>
          <p:cNvPr id="646" name="직사각형 111"/>
          <p:cNvSpPr/>
          <p:nvPr/>
        </p:nvSpPr>
        <p:spPr>
          <a:xfrm>
            <a:off x="308880" y="3138480"/>
            <a:ext cx="624600" cy="15984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쿠폰 관리</a:t>
            </a:r>
            <a:endParaRPr b="0" lang="en-US" sz="800" spc="-1" strike="noStrike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647" name="그림 113" descr=""/>
          <p:cNvPicPr/>
          <p:nvPr/>
        </p:nvPicPr>
        <p:blipFill>
          <a:blip r:embed="rId9"/>
          <a:stretch/>
        </p:blipFill>
        <p:spPr>
          <a:xfrm>
            <a:off x="1018440" y="3018960"/>
            <a:ext cx="69480" cy="75240"/>
          </a:xfrm>
          <a:prstGeom prst="rect">
            <a:avLst/>
          </a:prstGeom>
          <a:ln w="0">
            <a:noFill/>
          </a:ln>
        </p:spPr>
      </p:pic>
      <p:pic>
        <p:nvPicPr>
          <p:cNvPr id="648" name="그림 114" descr=""/>
          <p:cNvPicPr/>
          <p:nvPr/>
        </p:nvPicPr>
        <p:blipFill>
          <a:blip r:embed="rId10"/>
          <a:stretch/>
        </p:blipFill>
        <p:spPr>
          <a:xfrm>
            <a:off x="1019520" y="3175200"/>
            <a:ext cx="69480" cy="75240"/>
          </a:xfrm>
          <a:prstGeom prst="rect">
            <a:avLst/>
          </a:prstGeom>
          <a:ln w="0">
            <a:noFill/>
          </a:ln>
        </p:spPr>
      </p:pic>
      <p:sp>
        <p:nvSpPr>
          <p:cNvPr id="649" name="직사각형 120"/>
          <p:cNvSpPr/>
          <p:nvPr/>
        </p:nvSpPr>
        <p:spPr>
          <a:xfrm>
            <a:off x="302760" y="1580760"/>
            <a:ext cx="508680" cy="20160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charts</a:t>
            </a:r>
            <a:endParaRPr b="0" lang="en-US" sz="800" spc="-1" strike="noStrike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50" name="직사각형 124"/>
          <p:cNvSpPr/>
          <p:nvPr/>
        </p:nvSpPr>
        <p:spPr>
          <a:xfrm>
            <a:off x="6746040" y="1097280"/>
            <a:ext cx="1505520" cy="18360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ko-KR" sz="9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관리자</a:t>
            </a:r>
            <a:endParaRPr b="0" lang="en-US" sz="900" spc="-1" strike="noStrike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51" name="직사각형 129"/>
          <p:cNvSpPr/>
          <p:nvPr/>
        </p:nvSpPr>
        <p:spPr>
          <a:xfrm>
            <a:off x="306720" y="2283480"/>
            <a:ext cx="624600" cy="15984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상품 관리</a:t>
            </a:r>
            <a:endParaRPr b="0" lang="en-US" sz="800" spc="-1" strike="noStrike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52" name="직사각형 130"/>
          <p:cNvSpPr/>
          <p:nvPr/>
        </p:nvSpPr>
        <p:spPr>
          <a:xfrm>
            <a:off x="315720" y="2085480"/>
            <a:ext cx="624600" cy="15984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회원 관리</a:t>
            </a:r>
            <a:endParaRPr b="0" lang="en-US" sz="800" spc="-1" strike="noStrike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653" name="직사각형 22"/>
          <p:cNvSpPr/>
          <p:nvPr/>
        </p:nvSpPr>
        <p:spPr>
          <a:xfrm>
            <a:off x="-182160" y="210420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4" name="직사각형 22"/>
          <p:cNvSpPr/>
          <p:nvPr/>
        </p:nvSpPr>
        <p:spPr>
          <a:xfrm>
            <a:off x="-182160" y="232092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5" name="직사각형 22"/>
          <p:cNvSpPr/>
          <p:nvPr/>
        </p:nvSpPr>
        <p:spPr>
          <a:xfrm>
            <a:off x="-182160" y="300240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6" name="직사각형 22"/>
          <p:cNvSpPr/>
          <p:nvPr/>
        </p:nvSpPr>
        <p:spPr>
          <a:xfrm>
            <a:off x="-182160" y="316944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7" name="직사각형 22"/>
          <p:cNvSpPr/>
          <p:nvPr/>
        </p:nvSpPr>
        <p:spPr>
          <a:xfrm>
            <a:off x="1195200" y="2222280"/>
            <a:ext cx="363600" cy="122400"/>
          </a:xfrm>
          <a:prstGeom prst="rect">
            <a:avLst/>
          </a:prstGeom>
          <a:solidFill>
            <a:srgbClr val="dfe6f7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2-1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8" name="직사각형 14"/>
          <p:cNvSpPr/>
          <p:nvPr/>
        </p:nvSpPr>
        <p:spPr>
          <a:xfrm>
            <a:off x="1043640" y="158076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9" name="직사각형 22"/>
          <p:cNvSpPr/>
          <p:nvPr/>
        </p:nvSpPr>
        <p:spPr>
          <a:xfrm>
            <a:off x="1335600" y="3306240"/>
            <a:ext cx="363600" cy="122400"/>
          </a:xfrm>
          <a:prstGeom prst="rect">
            <a:avLst/>
          </a:prstGeom>
          <a:solidFill>
            <a:srgbClr val="dfe6f7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2-2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0" name="직사각형 22"/>
          <p:cNvSpPr/>
          <p:nvPr/>
        </p:nvSpPr>
        <p:spPr>
          <a:xfrm>
            <a:off x="1207440" y="5013360"/>
            <a:ext cx="363600" cy="122400"/>
          </a:xfrm>
          <a:prstGeom prst="rect">
            <a:avLst/>
          </a:prstGeom>
          <a:solidFill>
            <a:srgbClr val="dfe6f7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2-3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61" name="그림 150" descr=""/>
          <p:cNvPicPr/>
          <p:nvPr/>
        </p:nvPicPr>
        <p:blipFill>
          <a:blip r:embed="rId11"/>
          <a:srcRect l="14110" t="0" r="8260" b="0"/>
          <a:stretch/>
        </p:blipFill>
        <p:spPr>
          <a:xfrm>
            <a:off x="1190160" y="4116600"/>
            <a:ext cx="7375680" cy="1952280"/>
          </a:xfrm>
          <a:prstGeom prst="rect">
            <a:avLst/>
          </a:prstGeom>
          <a:ln w="0">
            <a:noFill/>
          </a:ln>
        </p:spPr>
      </p:pic>
      <p:pic>
        <p:nvPicPr>
          <p:cNvPr id="662" name="그림 151" descr=""/>
          <p:cNvPicPr/>
          <p:nvPr/>
        </p:nvPicPr>
        <p:blipFill>
          <a:blip r:embed="rId12"/>
          <a:stretch/>
        </p:blipFill>
        <p:spPr>
          <a:xfrm>
            <a:off x="1190160" y="1800720"/>
            <a:ext cx="7375680" cy="4308120"/>
          </a:xfrm>
          <a:prstGeom prst="rect">
            <a:avLst/>
          </a:prstGeom>
          <a:ln w="0">
            <a:noFill/>
          </a:ln>
        </p:spPr>
      </p:pic>
      <p:sp>
        <p:nvSpPr>
          <p:cNvPr id="663" name="직사각형 152"/>
          <p:cNvSpPr/>
          <p:nvPr/>
        </p:nvSpPr>
        <p:spPr>
          <a:xfrm>
            <a:off x="1216800" y="1436040"/>
            <a:ext cx="1042560" cy="364320"/>
          </a:xfrm>
          <a:prstGeom prst="rect">
            <a:avLst/>
          </a:prstGeom>
          <a:solidFill>
            <a:schemeClr val="lt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 u="sng">
                <a:solidFill>
                  <a:schemeClr val="dk1"/>
                </a:solidFill>
                <a:uFillTx/>
                <a:latin typeface="맑은 고딕"/>
                <a:ea typeface="맑은 고딕"/>
              </a:rPr>
              <a:t>charts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4" name="직사각형 14"/>
          <p:cNvSpPr/>
          <p:nvPr/>
        </p:nvSpPr>
        <p:spPr>
          <a:xfrm>
            <a:off x="116280" y="99612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5" name="직사각형 22"/>
          <p:cNvSpPr/>
          <p:nvPr/>
        </p:nvSpPr>
        <p:spPr>
          <a:xfrm>
            <a:off x="-182160" y="210420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6" name="직사각형 14"/>
          <p:cNvSpPr/>
          <p:nvPr/>
        </p:nvSpPr>
        <p:spPr>
          <a:xfrm>
            <a:off x="1314000" y="330264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7" name="직사각형 14"/>
          <p:cNvSpPr/>
          <p:nvPr/>
        </p:nvSpPr>
        <p:spPr>
          <a:xfrm>
            <a:off x="1331640" y="492084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5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8" name="직사각형 22"/>
          <p:cNvSpPr/>
          <p:nvPr/>
        </p:nvSpPr>
        <p:spPr>
          <a:xfrm>
            <a:off x="3018600" y="3563640"/>
            <a:ext cx="3618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9" name="직사각형 22"/>
          <p:cNvSpPr/>
          <p:nvPr/>
        </p:nvSpPr>
        <p:spPr>
          <a:xfrm>
            <a:off x="4410360" y="3562200"/>
            <a:ext cx="3618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0" name="직사각형 22"/>
          <p:cNvSpPr/>
          <p:nvPr/>
        </p:nvSpPr>
        <p:spPr>
          <a:xfrm>
            <a:off x="6914160" y="4302000"/>
            <a:ext cx="3618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4-3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1" name="직사각형 22"/>
          <p:cNvSpPr/>
          <p:nvPr/>
        </p:nvSpPr>
        <p:spPr>
          <a:xfrm>
            <a:off x="5612760" y="4850640"/>
            <a:ext cx="3618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5-1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2" name="직사각형 14"/>
          <p:cNvSpPr/>
          <p:nvPr/>
        </p:nvSpPr>
        <p:spPr>
          <a:xfrm>
            <a:off x="0" y="996120"/>
            <a:ext cx="8565840" cy="560124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673" name="직사각형 14"/>
          <p:cNvSpPr/>
          <p:nvPr/>
        </p:nvSpPr>
        <p:spPr>
          <a:xfrm>
            <a:off x="1300680" y="1868400"/>
            <a:ext cx="6883200" cy="429660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674" name="직사각형 14"/>
          <p:cNvSpPr/>
          <p:nvPr/>
        </p:nvSpPr>
        <p:spPr>
          <a:xfrm>
            <a:off x="1216800" y="215244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5" name="직사각형 22"/>
          <p:cNvSpPr/>
          <p:nvPr/>
        </p:nvSpPr>
        <p:spPr>
          <a:xfrm>
            <a:off x="1171440" y="2334240"/>
            <a:ext cx="3618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6" name="직사각형 22"/>
          <p:cNvSpPr/>
          <p:nvPr/>
        </p:nvSpPr>
        <p:spPr>
          <a:xfrm>
            <a:off x="1171440" y="2570040"/>
            <a:ext cx="3618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3-2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7" name="표 1"/>
          <p:cNvGraphicFramePr/>
          <p:nvPr/>
        </p:nvGraphicFramePr>
        <p:xfrm>
          <a:off x="165240" y="89640"/>
          <a:ext cx="11975040" cy="6628320"/>
        </p:xfrm>
        <a:graphic>
          <a:graphicData uri="http://schemas.openxmlformats.org/drawingml/2006/table">
            <a:tbl>
              <a:tblPr/>
              <a:tblGrid>
                <a:gridCol w="799920"/>
                <a:gridCol w="3329280"/>
                <a:gridCol w="747000"/>
                <a:gridCol w="3657600"/>
                <a:gridCol w="852480"/>
                <a:gridCol w="1173960"/>
                <a:gridCol w="673560"/>
                <a:gridCol w="741600"/>
              </a:tblGrid>
              <a:tr h="378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 회원조회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URQ022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809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계정으로 일반 회원 목록을 조회하는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769360"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페이지에서 회원 목록을 조회하는 화면이다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일반 회원과 판매자 회원을 구분해서 조회할 수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1-2)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한 화면에 표시할 회원 수를 설정한다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1-3)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이름을 검색할 수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1-4)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특정 회원을 대상으로 쿠폰을 지급할 수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678" name="그림 176" descr=""/>
          <p:cNvPicPr/>
          <p:nvPr/>
        </p:nvPicPr>
        <p:blipFill>
          <a:blip r:embed="rId1"/>
          <a:stretch/>
        </p:blipFill>
        <p:spPr>
          <a:xfrm>
            <a:off x="392400" y="1809000"/>
            <a:ext cx="7927200" cy="722160"/>
          </a:xfrm>
          <a:prstGeom prst="rect">
            <a:avLst/>
          </a:prstGeom>
          <a:ln w="0">
            <a:noFill/>
          </a:ln>
        </p:spPr>
      </p:pic>
      <p:pic>
        <p:nvPicPr>
          <p:cNvPr id="679" name="그림 2" descr=""/>
          <p:cNvPicPr/>
          <p:nvPr/>
        </p:nvPicPr>
        <p:blipFill>
          <a:blip r:embed="rId2"/>
          <a:srcRect l="0" t="19557" r="0" b="0"/>
          <a:stretch/>
        </p:blipFill>
        <p:spPr>
          <a:xfrm>
            <a:off x="207000" y="1812600"/>
            <a:ext cx="8298360" cy="3232800"/>
          </a:xfrm>
          <a:prstGeom prst="rect">
            <a:avLst/>
          </a:prstGeom>
          <a:ln w="0">
            <a:noFill/>
          </a:ln>
        </p:spPr>
      </p:pic>
      <p:sp>
        <p:nvSpPr>
          <p:cNvPr id="680" name="TextBox 5"/>
          <p:cNvSpPr/>
          <p:nvPr/>
        </p:nvSpPr>
        <p:spPr>
          <a:xfrm>
            <a:off x="1058040" y="1946160"/>
            <a:ext cx="17388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800" spc="-1" strike="noStrike" u="sng">
                <a:solidFill>
                  <a:srgbClr val="ff0000"/>
                </a:solidFill>
                <a:uFillTx/>
                <a:latin typeface="맑은 고딕"/>
                <a:ea typeface="맑은 고딕"/>
              </a:rPr>
              <a:t>일반</a:t>
            </a: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 </a:t>
            </a: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| </a:t>
            </a:r>
            <a:r>
              <a:rPr b="0" lang="ko-KR" sz="800" spc="-1" strike="noStrike">
                <a:solidFill>
                  <a:srgbClr val="ff0000"/>
                </a:solidFill>
                <a:latin typeface="맑은 고딕"/>
                <a:ea typeface="맑은 고딕"/>
              </a:rPr>
              <a:t>판매자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1" name="직사각형 14"/>
          <p:cNvSpPr/>
          <p:nvPr/>
        </p:nvSpPr>
        <p:spPr>
          <a:xfrm>
            <a:off x="281520" y="186876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2" name="직사각형 18"/>
          <p:cNvSpPr/>
          <p:nvPr/>
        </p:nvSpPr>
        <p:spPr>
          <a:xfrm>
            <a:off x="1745640" y="196164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3" name="직사각형 22"/>
          <p:cNvSpPr/>
          <p:nvPr/>
        </p:nvSpPr>
        <p:spPr>
          <a:xfrm>
            <a:off x="875880" y="222804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1-2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4" name="직사각형 23"/>
          <p:cNvSpPr/>
          <p:nvPr/>
        </p:nvSpPr>
        <p:spPr>
          <a:xfrm>
            <a:off x="6514560" y="223740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1-3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5" name="직사각형 25"/>
          <p:cNvSpPr/>
          <p:nvPr/>
        </p:nvSpPr>
        <p:spPr>
          <a:xfrm>
            <a:off x="7698240" y="319968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1-4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86" name="그림 1" descr=""/>
          <p:cNvPicPr/>
          <p:nvPr/>
        </p:nvPicPr>
        <p:blipFill>
          <a:blip r:embed="rId3"/>
          <a:stretch/>
        </p:blipFill>
        <p:spPr>
          <a:xfrm>
            <a:off x="7233840" y="3256920"/>
            <a:ext cx="450360" cy="139320"/>
          </a:xfrm>
          <a:prstGeom prst="rect">
            <a:avLst/>
          </a:prstGeom>
          <a:ln w="0">
            <a:noFill/>
          </a:ln>
        </p:spPr>
      </p:pic>
      <p:pic>
        <p:nvPicPr>
          <p:cNvPr id="687" name="그림 12" descr=""/>
          <p:cNvPicPr/>
          <p:nvPr/>
        </p:nvPicPr>
        <p:blipFill>
          <a:blip r:embed="rId4"/>
          <a:stretch/>
        </p:blipFill>
        <p:spPr>
          <a:xfrm>
            <a:off x="7231320" y="3510360"/>
            <a:ext cx="450360" cy="139320"/>
          </a:xfrm>
          <a:prstGeom prst="rect">
            <a:avLst/>
          </a:prstGeom>
          <a:ln w="0">
            <a:noFill/>
          </a:ln>
        </p:spPr>
      </p:pic>
      <p:pic>
        <p:nvPicPr>
          <p:cNvPr id="688" name="그림 13" descr=""/>
          <p:cNvPicPr/>
          <p:nvPr/>
        </p:nvPicPr>
        <p:blipFill>
          <a:blip r:embed="rId5"/>
          <a:stretch/>
        </p:blipFill>
        <p:spPr>
          <a:xfrm>
            <a:off x="7229160" y="3776760"/>
            <a:ext cx="450360" cy="139320"/>
          </a:xfrm>
          <a:prstGeom prst="rect">
            <a:avLst/>
          </a:prstGeom>
          <a:ln w="0">
            <a:noFill/>
          </a:ln>
        </p:spPr>
      </p:pic>
      <p:pic>
        <p:nvPicPr>
          <p:cNvPr id="689" name="그림 14" descr=""/>
          <p:cNvPicPr/>
          <p:nvPr/>
        </p:nvPicPr>
        <p:blipFill>
          <a:blip r:embed="rId6"/>
          <a:stretch/>
        </p:blipFill>
        <p:spPr>
          <a:xfrm>
            <a:off x="7226640" y="4030560"/>
            <a:ext cx="450360" cy="139320"/>
          </a:xfrm>
          <a:prstGeom prst="rect">
            <a:avLst/>
          </a:prstGeom>
          <a:ln w="0">
            <a:noFill/>
          </a:ln>
        </p:spPr>
      </p:pic>
      <p:pic>
        <p:nvPicPr>
          <p:cNvPr id="690" name="그림 15" descr=""/>
          <p:cNvPicPr/>
          <p:nvPr/>
        </p:nvPicPr>
        <p:blipFill>
          <a:blip r:embed="rId7"/>
          <a:stretch/>
        </p:blipFill>
        <p:spPr>
          <a:xfrm>
            <a:off x="7226640" y="4290120"/>
            <a:ext cx="450360" cy="13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회원탈퇴 관리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URQ015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회원의 탈퇴내역 관리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  <a:ea typeface="DejaVu Sans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  <a:ea typeface="DejaVu Sans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회원목록 테이블 컴포넌트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탈퇴한 회원 목록 조회 가능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탈퇴 날짜 정렬을 통해 조회가능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1-1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필터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DejaVu Sans"/>
                        </a:rPr>
                        <a:t>회원탈퇴 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cxnSp>
        <p:nvCxnSpPr>
          <p:cNvPr id="692" name="직선 화살표 연결선 380"/>
          <p:cNvCxnSpPr/>
          <p:nvPr/>
        </p:nvCxnSpPr>
        <p:spPr>
          <a:xfrm>
            <a:off x="2674440" y="1257840"/>
            <a:ext cx="2315160" cy="1019880"/>
          </a:xfrm>
          <a:prstGeom prst="straightConnector1">
            <a:avLst/>
          </a:prstGeom>
          <a:ln w="0">
            <a:noFill/>
          </a:ln>
        </p:spPr>
      </p:cxnSp>
      <p:cxnSp>
        <p:nvCxnSpPr>
          <p:cNvPr id="693" name="직선 화살표 연결선 381"/>
          <p:cNvCxnSpPr/>
          <p:nvPr/>
        </p:nvCxnSpPr>
        <p:spPr>
          <a:xfrm>
            <a:off x="2413440" y="980640"/>
            <a:ext cx="2074320" cy="1297080"/>
          </a:xfrm>
          <a:prstGeom prst="straightConnector1">
            <a:avLst/>
          </a:prstGeom>
          <a:ln w="0">
            <a:noFill/>
          </a:ln>
        </p:spPr>
      </p:cxnSp>
      <p:pic>
        <p:nvPicPr>
          <p:cNvPr id="694" name="그림 384" descr=""/>
          <p:cNvPicPr/>
          <p:nvPr/>
        </p:nvPicPr>
        <p:blipFill>
          <a:blip r:embed="rId1"/>
          <a:stretch/>
        </p:blipFill>
        <p:spPr>
          <a:xfrm>
            <a:off x="638640" y="2493000"/>
            <a:ext cx="7281000" cy="2322360"/>
          </a:xfrm>
          <a:prstGeom prst="rect">
            <a:avLst/>
          </a:prstGeom>
          <a:ln w="0">
            <a:noFill/>
          </a:ln>
        </p:spPr>
      </p:pic>
      <p:sp>
        <p:nvSpPr>
          <p:cNvPr id="695" name="직사각형 3"/>
          <p:cNvSpPr/>
          <p:nvPr/>
        </p:nvSpPr>
        <p:spPr>
          <a:xfrm>
            <a:off x="6679080" y="2412000"/>
            <a:ext cx="52056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1-1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6" name="직사각형 387"/>
          <p:cNvSpPr/>
          <p:nvPr/>
        </p:nvSpPr>
        <p:spPr>
          <a:xfrm>
            <a:off x="6660000" y="3060000"/>
            <a:ext cx="1079640" cy="5396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697" name="직사각형 388"/>
          <p:cNvSpPr/>
          <p:nvPr/>
        </p:nvSpPr>
        <p:spPr>
          <a:xfrm>
            <a:off x="6588000" y="2772000"/>
            <a:ext cx="1259640" cy="1796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698" name="직사각형 22"/>
          <p:cNvSpPr/>
          <p:nvPr/>
        </p:nvSpPr>
        <p:spPr>
          <a:xfrm>
            <a:off x="732960" y="2412000"/>
            <a:ext cx="177840" cy="19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9" name="표 1"/>
          <p:cNvGraphicFramePr/>
          <p:nvPr/>
        </p:nvGraphicFramePr>
        <p:xfrm>
          <a:off x="178560" y="89640"/>
          <a:ext cx="11961000" cy="6416280"/>
        </p:xfrm>
        <a:graphic>
          <a:graphicData uri="http://schemas.openxmlformats.org/drawingml/2006/table">
            <a:tbl>
              <a:tblPr/>
              <a:tblGrid>
                <a:gridCol w="799200"/>
                <a:gridCol w="3325320"/>
                <a:gridCol w="746280"/>
                <a:gridCol w="3653280"/>
                <a:gridCol w="851760"/>
                <a:gridCol w="1172520"/>
                <a:gridCol w="672480"/>
                <a:gridCol w="740520"/>
              </a:tblGrid>
              <a:tr h="3661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 판매자 회원조회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URQ022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654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계정으로 판매자 회원 목록 조회 및 가입을 승인해주는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5846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페이지에서 판매자 회원 목록 조회를 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회원의 회원번호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,ID,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닉네임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연락처를 조회한다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00" name="그림 185" descr=""/>
          <p:cNvPicPr/>
          <p:nvPr/>
        </p:nvPicPr>
        <p:blipFill>
          <a:blip r:embed="rId1"/>
          <a:stretch/>
        </p:blipFill>
        <p:spPr>
          <a:xfrm>
            <a:off x="506160" y="1963800"/>
            <a:ext cx="7837560" cy="713880"/>
          </a:xfrm>
          <a:prstGeom prst="rect">
            <a:avLst/>
          </a:prstGeom>
          <a:ln w="0">
            <a:noFill/>
          </a:ln>
        </p:spPr>
      </p:pic>
      <p:grpSp>
        <p:nvGrpSpPr>
          <p:cNvPr id="701" name="그룹 186"/>
          <p:cNvGrpSpPr/>
          <p:nvPr/>
        </p:nvGrpSpPr>
        <p:grpSpPr>
          <a:xfrm>
            <a:off x="506160" y="1963800"/>
            <a:ext cx="8196840" cy="3204000"/>
            <a:chOff x="506160" y="1963800"/>
            <a:chExt cx="8196840" cy="3204000"/>
          </a:xfrm>
        </p:grpSpPr>
        <p:pic>
          <p:nvPicPr>
            <p:cNvPr id="702" name="그림 4" descr=""/>
            <p:cNvPicPr/>
            <p:nvPr/>
          </p:nvPicPr>
          <p:blipFill>
            <a:blip r:embed="rId2"/>
            <a:srcRect l="0" t="19379" r="0" b="0"/>
            <a:stretch/>
          </p:blipFill>
          <p:spPr>
            <a:xfrm>
              <a:off x="506160" y="1963800"/>
              <a:ext cx="8196840" cy="3204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03" name="TextBox 5"/>
            <p:cNvSpPr/>
            <p:nvPr/>
          </p:nvSpPr>
          <p:spPr>
            <a:xfrm>
              <a:off x="1282680" y="2111760"/>
              <a:ext cx="173880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ko-KR" sz="800" spc="-1" strike="noStrike">
                  <a:solidFill>
                    <a:srgbClr val="ff0000"/>
                  </a:solidFill>
                  <a:latin typeface="맑은 고딕"/>
                  <a:ea typeface="맑은 고딕"/>
                </a:rPr>
                <a:t>일반</a:t>
              </a:r>
              <a:r>
                <a:rPr b="0" lang="en-US" sz="800" spc="-1" strike="noStrike">
                  <a:solidFill>
                    <a:schemeClr val="dk1"/>
                  </a:solidFill>
                  <a:latin typeface="맑은 고딕"/>
                  <a:ea typeface="맑은 고딕"/>
                </a:rPr>
                <a:t> </a:t>
              </a:r>
              <a:r>
                <a:rPr b="0" lang="en-US" sz="800" spc="-1" strike="noStrike">
                  <a:solidFill>
                    <a:schemeClr val="dk1"/>
                  </a:solidFill>
                  <a:latin typeface="맑은 고딕"/>
                  <a:ea typeface="맑은 고딕"/>
                </a:rPr>
                <a:t>| </a:t>
              </a:r>
              <a:r>
                <a:rPr b="0" lang="ko-KR" sz="800" spc="-1" strike="noStrike" u="sng">
                  <a:solidFill>
                    <a:srgbClr val="ff0000"/>
                  </a:solidFill>
                  <a:uFillTx/>
                  <a:latin typeface="맑은 고딕"/>
                  <a:ea typeface="맑은 고딕"/>
                </a:rPr>
                <a:t>판매자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704" name="직사각형 14"/>
            <p:cNvSpPr/>
            <p:nvPr/>
          </p:nvSpPr>
          <p:spPr>
            <a:xfrm>
              <a:off x="595080" y="2046240"/>
              <a:ext cx="159480" cy="153360"/>
            </a:xfrm>
            <a:prstGeom prst="rect">
              <a:avLst/>
            </a:prstGeom>
            <a:solidFill>
              <a:srgbClr val="eb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0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1</a:t>
              </a:r>
              <a:endParaRPr b="0" lang="en-US" sz="10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705" name="직사각형 18"/>
            <p:cNvSpPr/>
            <p:nvPr/>
          </p:nvSpPr>
          <p:spPr>
            <a:xfrm>
              <a:off x="5477400" y="2810160"/>
              <a:ext cx="363600" cy="122400"/>
            </a:xfrm>
            <a:prstGeom prst="rect">
              <a:avLst/>
            </a:prstGeom>
            <a:solidFill>
              <a:srgbClr val="eb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1-1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706" name="직사각형 23"/>
            <p:cNvSpPr/>
            <p:nvPr/>
          </p:nvSpPr>
          <p:spPr>
            <a:xfrm>
              <a:off x="5041800" y="3331440"/>
              <a:ext cx="363600" cy="122400"/>
            </a:xfrm>
            <a:prstGeom prst="rect">
              <a:avLst/>
            </a:prstGeom>
            <a:solidFill>
              <a:srgbClr val="eb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1-2</a:t>
              </a:r>
              <a:endParaRPr b="0" lang="en-US" sz="8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pic>
          <p:nvPicPr>
            <p:cNvPr id="707" name="그림 7" descr=""/>
            <p:cNvPicPr/>
            <p:nvPr/>
          </p:nvPicPr>
          <p:blipFill>
            <a:blip r:embed="rId3"/>
            <a:stretch/>
          </p:blipFill>
          <p:spPr>
            <a:xfrm>
              <a:off x="794160" y="3133440"/>
              <a:ext cx="3324240" cy="191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08" name="TextBox 8"/>
            <p:cNvSpPr/>
            <p:nvPr/>
          </p:nvSpPr>
          <p:spPr>
            <a:xfrm>
              <a:off x="4765680" y="2872080"/>
              <a:ext cx="710640" cy="19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700" spc="-1" strike="noStrike">
                  <a:solidFill>
                    <a:schemeClr val="dk1"/>
                  </a:solidFill>
                  <a:latin typeface="맑은 고딕"/>
                  <a:ea typeface="맑은 고딕"/>
                </a:rPr>
                <a:t>가입 승인</a:t>
              </a:r>
              <a:endParaRPr b="0" lang="en-US" sz="7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  <p:sp>
        <p:nvSpPr>
          <p:cNvPr id="709" name="직사각형 1"/>
          <p:cNvSpPr/>
          <p:nvPr/>
        </p:nvSpPr>
        <p:spPr>
          <a:xfrm>
            <a:off x="4613400" y="2565000"/>
            <a:ext cx="1728000" cy="14400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10" name="직사각형 17"/>
          <p:cNvSpPr/>
          <p:nvPr/>
        </p:nvSpPr>
        <p:spPr>
          <a:xfrm>
            <a:off x="488160" y="279432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그림 157" descr=""/>
          <p:cNvPicPr/>
          <p:nvPr/>
        </p:nvPicPr>
        <p:blipFill>
          <a:blip r:embed="rId1"/>
          <a:srcRect l="0" t="0" r="19879" b="0"/>
          <a:stretch/>
        </p:blipFill>
        <p:spPr>
          <a:xfrm>
            <a:off x="335160" y="1105560"/>
            <a:ext cx="7884000" cy="54918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712" name="표 1"/>
          <p:cNvGraphicFramePr/>
          <p:nvPr/>
        </p:nvGraphicFramePr>
        <p:xfrm>
          <a:off x="92160" y="89640"/>
          <a:ext cx="11990880" cy="6768000"/>
        </p:xfrm>
        <a:graphic>
          <a:graphicData uri="http://schemas.openxmlformats.org/drawingml/2006/table">
            <a:tbl>
              <a:tblPr/>
              <a:tblGrid>
                <a:gridCol w="815760"/>
                <a:gridCol w="3329280"/>
                <a:gridCol w="747000"/>
                <a:gridCol w="3657600"/>
                <a:gridCol w="852480"/>
                <a:gridCol w="1173960"/>
                <a:gridCol w="673560"/>
                <a:gridCol w="741600"/>
              </a:tblGrid>
              <a:tr h="3981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 안의 판매상품 검색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URQ023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981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계정을 통해 모든 상품 목록을 조회 및 검색한다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97132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 안에서 상품 검색 조건을 설정한다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관리자는 모든 판매 상품을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이름으로 상품을 검색할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상품을 대분류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중분류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소분류로 필터링해 조건에 맞게 검색할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3-1)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대분류를 선택한다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대분류는 중복으로 선택할 수 없다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3-2)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중분류를 선택한다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중분류는 중복으로 선택할 수 없으며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대분류에서 선택한 항목의 하위 항목만 출력된다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4.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위의 검색결과를 표시하는 테이블이다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4-1)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상품의 정렬기준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한 페이지에 출력되는 상품수를 설정할 수 있다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4-2)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테이블을 통해 상품명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판매가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판매상태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상품분류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 등록일을 볼 수 있다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4-3)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상품의 이름을 클릭하면 상품 상세 조회 화면으로 진입한다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713" name="직사각형 17"/>
          <p:cNvSpPr/>
          <p:nvPr/>
        </p:nvSpPr>
        <p:spPr>
          <a:xfrm>
            <a:off x="490320" y="222624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3-1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4" name="직사각형 154"/>
          <p:cNvSpPr/>
          <p:nvPr/>
        </p:nvSpPr>
        <p:spPr>
          <a:xfrm>
            <a:off x="197640" y="4797000"/>
            <a:ext cx="425160" cy="215640"/>
          </a:xfrm>
          <a:prstGeom prst="rect">
            <a:avLst/>
          </a:prstGeom>
          <a:solidFill>
            <a:schemeClr val="lt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15" name="직사각형 17"/>
          <p:cNvSpPr/>
          <p:nvPr/>
        </p:nvSpPr>
        <p:spPr>
          <a:xfrm>
            <a:off x="493560" y="254772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3-2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6" name="직사각형 17"/>
          <p:cNvSpPr/>
          <p:nvPr/>
        </p:nvSpPr>
        <p:spPr>
          <a:xfrm>
            <a:off x="837720" y="388800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4-2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17" name="직사각형 7"/>
          <p:cNvSpPr/>
          <p:nvPr/>
        </p:nvSpPr>
        <p:spPr>
          <a:xfrm>
            <a:off x="675720" y="3675600"/>
            <a:ext cx="2136960" cy="1756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18" name="직사각형 23"/>
          <p:cNvSpPr/>
          <p:nvPr/>
        </p:nvSpPr>
        <p:spPr>
          <a:xfrm>
            <a:off x="352800" y="1119240"/>
            <a:ext cx="7975080" cy="51897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19" name="직사각형 17"/>
          <p:cNvSpPr/>
          <p:nvPr/>
        </p:nvSpPr>
        <p:spPr>
          <a:xfrm>
            <a:off x="934200" y="421128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4-2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0" name="직사각형 24"/>
          <p:cNvSpPr/>
          <p:nvPr/>
        </p:nvSpPr>
        <p:spPr>
          <a:xfrm>
            <a:off x="470520" y="1442880"/>
            <a:ext cx="3176640" cy="2923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21" name="직사각형 25"/>
          <p:cNvSpPr/>
          <p:nvPr/>
        </p:nvSpPr>
        <p:spPr>
          <a:xfrm>
            <a:off x="512640" y="1810800"/>
            <a:ext cx="7531200" cy="14738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22" name="직사각형 26"/>
          <p:cNvSpPr/>
          <p:nvPr/>
        </p:nvSpPr>
        <p:spPr>
          <a:xfrm>
            <a:off x="550440" y="3603240"/>
            <a:ext cx="7531200" cy="27057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23" name="직사각형 14"/>
          <p:cNvSpPr/>
          <p:nvPr/>
        </p:nvSpPr>
        <p:spPr>
          <a:xfrm>
            <a:off x="333720" y="104220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4" name="직사각형 14"/>
          <p:cNvSpPr/>
          <p:nvPr/>
        </p:nvSpPr>
        <p:spPr>
          <a:xfrm>
            <a:off x="352800" y="148356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5" name="직사각형 14"/>
          <p:cNvSpPr/>
          <p:nvPr/>
        </p:nvSpPr>
        <p:spPr>
          <a:xfrm>
            <a:off x="410400" y="180792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6" name="직사각형 14"/>
          <p:cNvSpPr/>
          <p:nvPr/>
        </p:nvSpPr>
        <p:spPr>
          <a:xfrm>
            <a:off x="470520" y="353736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4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7" name="직사각형 17"/>
          <p:cNvSpPr/>
          <p:nvPr/>
        </p:nvSpPr>
        <p:spPr>
          <a:xfrm>
            <a:off x="5787000" y="358380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DejaVu Sans"/>
              </a:rPr>
              <a:t>4-1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8" name="Table 1"/>
          <p:cNvGraphicFramePr/>
          <p:nvPr/>
        </p:nvGraphicFramePr>
        <p:xfrm>
          <a:off x="92160" y="89640"/>
          <a:ext cx="11991600" cy="664740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480"/>
                <a:gridCol w="1173960"/>
                <a:gridCol w="673560"/>
                <a:gridCol w="74160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Dv-055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관리자 페이지 리뷰 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URQ022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페이지에서 모든 상품에 대한 리뷰를 관리하는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3a3c84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3a3c84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관리자 페이지에서 모든 상품에 대한 리뷰를 확인하고 리뷰를 삭제할 수 있다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1)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모든 상품에 대한 사용자들의 리뷰를 볼 수 있다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1-1)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검색창을 통해 리뷰의 내용을 검색할 수 있다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1-2)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페이지당 표시할 게시글 수를 표시할 수 있다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1-3)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닉네임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상품명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리뷰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좋아요 수를 표시한다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1-4)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리뷰삭제 버튼을 눌러서 해당 리뷰를 삭제한다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29" name="그림 130" descr=""/>
          <p:cNvPicPr/>
          <p:nvPr/>
        </p:nvPicPr>
        <p:blipFill>
          <a:blip r:embed="rId1"/>
          <a:srcRect l="0" t="13979" r="0" b="0"/>
          <a:stretch/>
        </p:blipFill>
        <p:spPr>
          <a:xfrm>
            <a:off x="171000" y="1514160"/>
            <a:ext cx="8408880" cy="4903200"/>
          </a:xfrm>
          <a:prstGeom prst="rect">
            <a:avLst/>
          </a:prstGeom>
          <a:ln w="0">
            <a:noFill/>
          </a:ln>
        </p:spPr>
      </p:pic>
      <p:sp>
        <p:nvSpPr>
          <p:cNvPr id="730" name="직사각형 14"/>
          <p:cNvSpPr/>
          <p:nvPr/>
        </p:nvSpPr>
        <p:spPr>
          <a:xfrm>
            <a:off x="273240" y="1514160"/>
            <a:ext cx="159480" cy="1533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1" name="직사각형 22"/>
          <p:cNvSpPr/>
          <p:nvPr/>
        </p:nvSpPr>
        <p:spPr>
          <a:xfrm>
            <a:off x="6668280" y="1989000"/>
            <a:ext cx="363600" cy="12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2" name="직사각형 22"/>
          <p:cNvSpPr/>
          <p:nvPr/>
        </p:nvSpPr>
        <p:spPr>
          <a:xfrm>
            <a:off x="250920" y="1989000"/>
            <a:ext cx="363600" cy="12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3" name="직사각형 22"/>
          <p:cNvSpPr/>
          <p:nvPr/>
        </p:nvSpPr>
        <p:spPr>
          <a:xfrm>
            <a:off x="250920" y="2370240"/>
            <a:ext cx="363600" cy="12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4" name="직사각형 22"/>
          <p:cNvSpPr/>
          <p:nvPr/>
        </p:nvSpPr>
        <p:spPr>
          <a:xfrm>
            <a:off x="8108280" y="2802240"/>
            <a:ext cx="363600" cy="12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5" name="표 31"/>
          <p:cNvGraphicFramePr/>
          <p:nvPr/>
        </p:nvGraphicFramePr>
        <p:xfrm>
          <a:off x="165240" y="89640"/>
          <a:ext cx="11975040" cy="6640920"/>
        </p:xfrm>
        <a:graphic>
          <a:graphicData uri="http://schemas.openxmlformats.org/drawingml/2006/table">
            <a:tbl>
              <a:tblPr/>
              <a:tblGrid>
                <a:gridCol w="799920"/>
                <a:gridCol w="3329280"/>
                <a:gridCol w="747000"/>
                <a:gridCol w="3657600"/>
                <a:gridCol w="852480"/>
                <a:gridCol w="1173960"/>
                <a:gridCol w="673560"/>
                <a:gridCol w="741600"/>
              </a:tblGrid>
              <a:tr h="3711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 쿠폰 생성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URQ026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033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계정을 통해 쿠폰의 정보를 생성할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664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 페이지에서 쿠폰의 정보를 생성하는 화면이다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관리자는 쿠폰 정보를 생성한 후 회원에게 쿠폰 지급이 가능하다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1-1)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쿠폰의 이름을 설정할 수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1-2)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쿠폰의 유효기간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만료일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을 설정할 수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1-3)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쿠폰의 할인율을 선택할 수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736" name="TextBox 36"/>
          <p:cNvSpPr/>
          <p:nvPr/>
        </p:nvSpPr>
        <p:spPr>
          <a:xfrm>
            <a:off x="419040" y="1845720"/>
            <a:ext cx="4410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2000" spc="-1" strike="noStrike">
                <a:solidFill>
                  <a:schemeClr val="dk1"/>
                </a:solidFill>
                <a:latin typeface="맑은 고딕"/>
                <a:ea typeface="맑은 고딕"/>
              </a:rPr>
              <a:t>쿠폰 정보 생성</a:t>
            </a:r>
            <a:endParaRPr b="0" lang="en-US" sz="2000" spc="-1" strike="noStrike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737" name="표 32"/>
          <p:cNvGraphicFramePr/>
          <p:nvPr/>
        </p:nvGraphicFramePr>
        <p:xfrm>
          <a:off x="419040" y="2366640"/>
          <a:ext cx="8127360" cy="1107720"/>
        </p:xfrm>
        <a:graphic>
          <a:graphicData uri="http://schemas.openxmlformats.org/drawingml/2006/table">
            <a:tbl>
              <a:tblPr/>
              <a:tblGrid>
                <a:gridCol w="1600200"/>
                <a:gridCol w="6527520"/>
              </a:tblGrid>
              <a:tr h="359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ko-KR" sz="1800" spc="-1" strike="noStrike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쿠폰 이름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pc="-1" strike="noStrike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accent3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유효 기간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할인율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38" name="그림 11" descr=""/>
          <p:cNvPicPr/>
          <p:nvPr/>
        </p:nvPicPr>
        <p:blipFill>
          <a:blip r:embed="rId1"/>
          <a:stretch/>
        </p:blipFill>
        <p:spPr>
          <a:xfrm>
            <a:off x="7068600" y="3116880"/>
            <a:ext cx="1410480" cy="1274760"/>
          </a:xfrm>
          <a:prstGeom prst="rect">
            <a:avLst/>
          </a:prstGeom>
          <a:ln w="0">
            <a:noFill/>
          </a:ln>
        </p:spPr>
      </p:pic>
      <p:grpSp>
        <p:nvGrpSpPr>
          <p:cNvPr id="739" name="그룹 2"/>
          <p:cNvGrpSpPr/>
          <p:nvPr/>
        </p:nvGrpSpPr>
        <p:grpSpPr>
          <a:xfrm>
            <a:off x="6308640" y="2414880"/>
            <a:ext cx="2170440" cy="295560"/>
            <a:chOff x="6308640" y="2414880"/>
            <a:chExt cx="2170440" cy="295560"/>
          </a:xfrm>
        </p:grpSpPr>
        <p:pic>
          <p:nvPicPr>
            <p:cNvPr id="740" name="그림 12" descr=""/>
            <p:cNvPicPr/>
            <p:nvPr/>
          </p:nvPicPr>
          <p:blipFill>
            <a:blip r:embed="rId2"/>
            <a:srcRect l="1216" t="1387" r="2146" b="10971"/>
            <a:stretch/>
          </p:blipFill>
          <p:spPr>
            <a:xfrm>
              <a:off x="6308640" y="2414880"/>
              <a:ext cx="2170440" cy="295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41" name="직사각형 149"/>
            <p:cNvSpPr/>
            <p:nvPr/>
          </p:nvSpPr>
          <p:spPr>
            <a:xfrm>
              <a:off x="6353280" y="2495160"/>
              <a:ext cx="1138320" cy="169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맑은 고딕"/>
                <a:ea typeface="DejaVu Sans"/>
              </a:endParaRPr>
            </a:p>
          </p:txBody>
        </p:sp>
      </p:grpSp>
      <p:pic>
        <p:nvPicPr>
          <p:cNvPr id="742" name="그림 13" descr=""/>
          <p:cNvPicPr/>
          <p:nvPr/>
        </p:nvPicPr>
        <p:blipFill>
          <a:blip r:embed="rId3"/>
          <a:stretch/>
        </p:blipFill>
        <p:spPr>
          <a:xfrm>
            <a:off x="8199000" y="2832480"/>
            <a:ext cx="205200" cy="192960"/>
          </a:xfrm>
          <a:prstGeom prst="rect">
            <a:avLst/>
          </a:prstGeom>
          <a:ln w="0">
            <a:noFill/>
          </a:ln>
        </p:spPr>
      </p:pic>
      <p:sp>
        <p:nvSpPr>
          <p:cNvPr id="743" name="직사각형 150"/>
          <p:cNvSpPr/>
          <p:nvPr/>
        </p:nvSpPr>
        <p:spPr>
          <a:xfrm>
            <a:off x="501480" y="3594960"/>
            <a:ext cx="487440" cy="214560"/>
          </a:xfrm>
          <a:prstGeom prst="rect">
            <a:avLst/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1200" spc="-1" strike="noStrike">
                <a:solidFill>
                  <a:schemeClr val="lt1"/>
                </a:solidFill>
                <a:latin typeface="맑은 고딕"/>
                <a:ea typeface="DejaVu Sans"/>
              </a:rPr>
              <a:t>생성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4" name="직사각형 151"/>
          <p:cNvSpPr/>
          <p:nvPr/>
        </p:nvSpPr>
        <p:spPr>
          <a:xfrm>
            <a:off x="340920" y="2246040"/>
            <a:ext cx="159120" cy="1530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5" name="직사각형 152"/>
          <p:cNvSpPr/>
          <p:nvPr/>
        </p:nvSpPr>
        <p:spPr>
          <a:xfrm>
            <a:off x="5999400" y="2387880"/>
            <a:ext cx="363240" cy="122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6" name="직사각형 153"/>
          <p:cNvSpPr/>
          <p:nvPr/>
        </p:nvSpPr>
        <p:spPr>
          <a:xfrm>
            <a:off x="7875000" y="2868120"/>
            <a:ext cx="363240" cy="122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1-2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7" name="직사각형 154"/>
          <p:cNvSpPr/>
          <p:nvPr/>
        </p:nvSpPr>
        <p:spPr>
          <a:xfrm>
            <a:off x="6759360" y="3169080"/>
            <a:ext cx="363240" cy="122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1-3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8" name="TextBox 37"/>
          <p:cNvSpPr/>
          <p:nvPr/>
        </p:nvSpPr>
        <p:spPr>
          <a:xfrm>
            <a:off x="6353280" y="2437200"/>
            <a:ext cx="13006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200" spc="-1" strike="noStrike">
                <a:solidFill>
                  <a:schemeClr val="dk1"/>
                </a:solidFill>
                <a:latin typeface="맑은 고딕"/>
                <a:ea typeface="맑은 고딕"/>
              </a:rPr>
              <a:t>신규 회원 쿠폰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9" name="표 1"/>
          <p:cNvGraphicFramePr/>
          <p:nvPr/>
        </p:nvGraphicFramePr>
        <p:xfrm>
          <a:off x="92160" y="89640"/>
          <a:ext cx="11990880" cy="6651360"/>
        </p:xfrm>
        <a:graphic>
          <a:graphicData uri="http://schemas.openxmlformats.org/drawingml/2006/table">
            <a:tbl>
              <a:tblPr/>
              <a:tblGrid>
                <a:gridCol w="815760"/>
                <a:gridCol w="3329280"/>
                <a:gridCol w="747000"/>
                <a:gridCol w="3657600"/>
                <a:gridCol w="852480"/>
                <a:gridCol w="1173960"/>
                <a:gridCol w="673560"/>
                <a:gridCol w="741600"/>
              </a:tblGrid>
              <a:tr h="2890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 메인화면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URQ027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698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 페이지 메인화면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89248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Arial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Arial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Arial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 페이지에서 상품 관리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리뷰 관리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배송 관리를 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1-1)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 본인이 등록한 상품을 관리하는 페이지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1-2)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본인의 상품에 대한 리뷰를 관리하는 페이지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1-3)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 페이지에서 본인이 등록한 상품의 배송 현황을 관리하는 화면이다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2.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본인이 등록한 상품에 대한 판매내역 차트를 볼 수있다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*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특이사항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관리자 페이지와 컴포넌트를 공유한다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750" name="직사각형 6"/>
          <p:cNvSpPr/>
          <p:nvPr/>
        </p:nvSpPr>
        <p:spPr>
          <a:xfrm>
            <a:off x="246960" y="1501200"/>
            <a:ext cx="159480" cy="153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Arial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1" name="직사각형 7"/>
          <p:cNvSpPr/>
          <p:nvPr/>
        </p:nvSpPr>
        <p:spPr>
          <a:xfrm>
            <a:off x="361440" y="2883240"/>
            <a:ext cx="159480" cy="153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2" name="직사각형 8"/>
          <p:cNvSpPr/>
          <p:nvPr/>
        </p:nvSpPr>
        <p:spPr>
          <a:xfrm>
            <a:off x="963720" y="157860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Arial"/>
                <a:ea typeface="DejaVu Sans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3" name="직사각형 9"/>
          <p:cNvSpPr/>
          <p:nvPr/>
        </p:nvSpPr>
        <p:spPr>
          <a:xfrm>
            <a:off x="2401200" y="323532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Arial"/>
                <a:ea typeface="DejaVu Sans"/>
              </a:rPr>
              <a:t>2-1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4" name="직사각형 10"/>
          <p:cNvSpPr/>
          <p:nvPr/>
        </p:nvSpPr>
        <p:spPr>
          <a:xfrm>
            <a:off x="4173120" y="323532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Arial"/>
                <a:ea typeface="DejaVu Sans"/>
              </a:rPr>
              <a:t>2-2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5" name="직사각형 12"/>
          <p:cNvSpPr/>
          <p:nvPr/>
        </p:nvSpPr>
        <p:spPr>
          <a:xfrm>
            <a:off x="5469120" y="474660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Arial"/>
                <a:ea typeface="DejaVu Sans"/>
              </a:rPr>
              <a:t>3-1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6" name="직사각형 13"/>
          <p:cNvSpPr/>
          <p:nvPr/>
        </p:nvSpPr>
        <p:spPr>
          <a:xfrm>
            <a:off x="237960" y="4870440"/>
            <a:ext cx="168840" cy="153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Arial"/>
                <a:ea typeface="DejaVu Sans"/>
              </a:rPr>
              <a:t>3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57" name="직사각형 14"/>
          <p:cNvSpPr/>
          <p:nvPr/>
        </p:nvSpPr>
        <p:spPr>
          <a:xfrm>
            <a:off x="7118280" y="4114800"/>
            <a:ext cx="363600" cy="122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Arial"/>
                <a:ea typeface="DejaVu Sans"/>
              </a:rPr>
              <a:t>2-3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758" name="그림 200" descr=""/>
          <p:cNvPicPr/>
          <p:nvPr/>
        </p:nvPicPr>
        <p:blipFill>
          <a:blip r:embed="rId1"/>
          <a:stretch/>
        </p:blipFill>
        <p:spPr>
          <a:xfrm flipH="1">
            <a:off x="115920" y="4837320"/>
            <a:ext cx="1000800" cy="1481400"/>
          </a:xfrm>
          <a:prstGeom prst="rect">
            <a:avLst/>
          </a:prstGeom>
          <a:ln w="0">
            <a:noFill/>
          </a:ln>
        </p:spPr>
      </p:pic>
      <p:pic>
        <p:nvPicPr>
          <p:cNvPr id="759" name="그림 201" descr=""/>
          <p:cNvPicPr/>
          <p:nvPr/>
        </p:nvPicPr>
        <p:blipFill>
          <a:blip r:embed="rId2"/>
          <a:stretch/>
        </p:blipFill>
        <p:spPr>
          <a:xfrm>
            <a:off x="115200" y="1124640"/>
            <a:ext cx="8457840" cy="3767760"/>
          </a:xfrm>
          <a:prstGeom prst="rect">
            <a:avLst/>
          </a:prstGeom>
          <a:ln w="0">
            <a:noFill/>
          </a:ln>
        </p:spPr>
      </p:pic>
      <p:sp>
        <p:nvSpPr>
          <p:cNvPr id="760" name="직사각형 202"/>
          <p:cNvSpPr/>
          <p:nvPr/>
        </p:nvSpPr>
        <p:spPr>
          <a:xfrm>
            <a:off x="178560" y="2807280"/>
            <a:ext cx="709920" cy="15984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800" spc="-1" strike="noStrike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61" name="직사각형 203"/>
          <p:cNvSpPr/>
          <p:nvPr/>
        </p:nvSpPr>
        <p:spPr>
          <a:xfrm>
            <a:off x="263520" y="3016800"/>
            <a:ext cx="624600" cy="15984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배송 관리</a:t>
            </a:r>
            <a:endParaRPr b="0" lang="en-US" sz="800" spc="-1" strike="noStrike">
              <a:solidFill>
                <a:srgbClr val="ffffff"/>
              </a:solidFill>
              <a:latin typeface="맑은 고딕"/>
            </a:endParaRPr>
          </a:p>
        </p:txBody>
      </p:sp>
      <p:pic>
        <p:nvPicPr>
          <p:cNvPr id="762" name="그림 208" descr=""/>
          <p:cNvPicPr/>
          <p:nvPr/>
        </p:nvPicPr>
        <p:blipFill>
          <a:blip r:embed="rId3"/>
          <a:stretch/>
        </p:blipFill>
        <p:spPr>
          <a:xfrm>
            <a:off x="973080" y="3070800"/>
            <a:ext cx="69480" cy="75240"/>
          </a:xfrm>
          <a:prstGeom prst="rect">
            <a:avLst/>
          </a:prstGeom>
          <a:ln w="0">
            <a:noFill/>
          </a:ln>
        </p:spPr>
      </p:pic>
      <p:sp>
        <p:nvSpPr>
          <p:cNvPr id="763" name="직사각형 211"/>
          <p:cNvSpPr/>
          <p:nvPr/>
        </p:nvSpPr>
        <p:spPr>
          <a:xfrm>
            <a:off x="257400" y="1632600"/>
            <a:ext cx="508680" cy="20160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charts</a:t>
            </a:r>
            <a:endParaRPr b="0" lang="en-US" sz="800" spc="-1" strike="noStrike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4" name="직사각형 212"/>
          <p:cNvSpPr/>
          <p:nvPr/>
        </p:nvSpPr>
        <p:spPr>
          <a:xfrm>
            <a:off x="6700680" y="1149120"/>
            <a:ext cx="1505520" cy="18360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ko-KR" sz="9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판매자</a:t>
            </a:r>
            <a:endParaRPr b="0" lang="en-US" sz="900" spc="-1" strike="noStrike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5" name="직사각형 213"/>
          <p:cNvSpPr/>
          <p:nvPr/>
        </p:nvSpPr>
        <p:spPr>
          <a:xfrm>
            <a:off x="261360" y="2335320"/>
            <a:ext cx="624600" cy="15984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리뷰 조회</a:t>
            </a:r>
            <a:endParaRPr b="0" lang="en-US" sz="800" spc="-1" strike="noStrike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6" name="직사각형 214"/>
          <p:cNvSpPr/>
          <p:nvPr/>
        </p:nvSpPr>
        <p:spPr>
          <a:xfrm>
            <a:off x="270360" y="2137320"/>
            <a:ext cx="624600" cy="159840"/>
          </a:xfrm>
          <a:prstGeom prst="rect">
            <a:avLst/>
          </a:prstGeom>
          <a:solidFill>
            <a:srgbClr val="212529"/>
          </a:solidFill>
          <a:ln w="0">
            <a:solidFill>
              <a:srgbClr val="212529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상품 관리</a:t>
            </a:r>
            <a:endParaRPr b="0" lang="en-US" sz="800" spc="-1" strike="noStrike">
              <a:solidFill>
                <a:srgbClr val="ffffff"/>
              </a:solidFill>
              <a:latin typeface="맑은 고딕"/>
            </a:endParaRPr>
          </a:p>
        </p:txBody>
      </p:sp>
      <p:sp>
        <p:nvSpPr>
          <p:cNvPr id="767" name="직사각형 14"/>
          <p:cNvSpPr/>
          <p:nvPr/>
        </p:nvSpPr>
        <p:spPr>
          <a:xfrm>
            <a:off x="1184040" y="1589760"/>
            <a:ext cx="159480" cy="153360"/>
          </a:xfrm>
          <a:prstGeom prst="rect">
            <a:avLst/>
          </a:prstGeom>
          <a:solidFill>
            <a:srgbClr val="a0b4e6"/>
          </a:solidFill>
          <a:ln>
            <a:solidFill>
              <a:srgbClr val="0369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dk1"/>
                </a:solidFill>
                <a:latin typeface="맑은 고딕"/>
                <a:ea typeface="맑은 고딕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8" name="직사각형 22"/>
          <p:cNvSpPr/>
          <p:nvPr/>
        </p:nvSpPr>
        <p:spPr>
          <a:xfrm>
            <a:off x="-227160" y="215604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9" name="직사각형 22"/>
          <p:cNvSpPr/>
          <p:nvPr/>
        </p:nvSpPr>
        <p:spPr>
          <a:xfrm>
            <a:off x="-227160" y="237276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0" name="직사각형 22"/>
          <p:cNvSpPr/>
          <p:nvPr/>
        </p:nvSpPr>
        <p:spPr>
          <a:xfrm>
            <a:off x="-227160" y="3054240"/>
            <a:ext cx="363600" cy="1224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1" name="직사각형 22"/>
          <p:cNvSpPr/>
          <p:nvPr/>
        </p:nvSpPr>
        <p:spPr>
          <a:xfrm>
            <a:off x="1149840" y="2274120"/>
            <a:ext cx="363600" cy="122400"/>
          </a:xfrm>
          <a:prstGeom prst="rect">
            <a:avLst/>
          </a:prstGeom>
          <a:solidFill>
            <a:srgbClr val="dfe6f7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dk1"/>
                </a:solidFill>
                <a:latin typeface="맑은 고딕"/>
                <a:ea typeface="맑은 고딕"/>
              </a:rPr>
              <a:t>2-1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772" name="그림 2" descr=""/>
          <p:cNvPicPr/>
          <p:nvPr/>
        </p:nvPicPr>
        <p:blipFill>
          <a:blip r:embed="rId4"/>
          <a:srcRect l="0" t="0" r="5830" b="0"/>
          <a:stretch/>
        </p:blipFill>
        <p:spPr>
          <a:xfrm>
            <a:off x="1145880" y="1501200"/>
            <a:ext cx="7427520" cy="4637880"/>
          </a:xfrm>
          <a:prstGeom prst="rect">
            <a:avLst/>
          </a:prstGeom>
          <a:ln w="0">
            <a:noFill/>
          </a:ln>
        </p:spPr>
      </p:pic>
      <p:sp>
        <p:nvSpPr>
          <p:cNvPr id="773" name="직사각형 223"/>
          <p:cNvSpPr/>
          <p:nvPr/>
        </p:nvSpPr>
        <p:spPr>
          <a:xfrm>
            <a:off x="1145880" y="1401120"/>
            <a:ext cx="1073160" cy="199800"/>
          </a:xfrm>
          <a:prstGeom prst="rect">
            <a:avLst/>
          </a:prstGeom>
          <a:solidFill>
            <a:schemeClr val="lt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 u="sng">
                <a:solidFill>
                  <a:schemeClr val="dk1"/>
                </a:solidFill>
                <a:uFillTx/>
                <a:latin typeface="맑은 고딕"/>
                <a:ea typeface="맑은 고딕"/>
              </a:rPr>
              <a:t>charts</a:t>
            </a:r>
            <a:endParaRPr b="0" lang="en-US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4" name="직사각형 14"/>
          <p:cNvSpPr/>
          <p:nvPr/>
        </p:nvSpPr>
        <p:spPr>
          <a:xfrm>
            <a:off x="0" y="104796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5" name="직사각형 14"/>
          <p:cNvSpPr/>
          <p:nvPr/>
        </p:nvSpPr>
        <p:spPr>
          <a:xfrm>
            <a:off x="1167840" y="144756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2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6" name="직사각형 14"/>
          <p:cNvSpPr/>
          <p:nvPr/>
        </p:nvSpPr>
        <p:spPr>
          <a:xfrm>
            <a:off x="1300680" y="1401120"/>
            <a:ext cx="7272360" cy="476388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그림 199" descr=""/>
          <p:cNvPicPr/>
          <p:nvPr/>
        </p:nvPicPr>
        <p:blipFill>
          <a:blip r:embed="rId1"/>
          <a:srcRect l="0" t="0" r="24599" b="0"/>
          <a:stretch/>
        </p:blipFill>
        <p:spPr>
          <a:xfrm>
            <a:off x="662040" y="1050120"/>
            <a:ext cx="7749720" cy="54680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778" name="표 1"/>
          <p:cNvGraphicFramePr/>
          <p:nvPr/>
        </p:nvGraphicFramePr>
        <p:xfrm>
          <a:off x="92160" y="89640"/>
          <a:ext cx="11990880" cy="6579360"/>
        </p:xfrm>
        <a:graphic>
          <a:graphicData uri="http://schemas.openxmlformats.org/drawingml/2006/table">
            <a:tbl>
              <a:tblPr/>
              <a:tblGrid>
                <a:gridCol w="815760"/>
                <a:gridCol w="3329280"/>
                <a:gridCol w="747000"/>
                <a:gridCol w="3657600"/>
                <a:gridCol w="852480"/>
                <a:gridCol w="1173960"/>
                <a:gridCol w="673560"/>
                <a:gridCol w="741600"/>
              </a:tblGrid>
              <a:tr h="2862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페이지 안의 판매상품 검색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URQ028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651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계정을 통해 상품 목록을 조회 및 검색하고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 상품을 등록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삭제할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82804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페이지 안에서 상품 검색 조건을 설정한다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단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판매자는 본인이 등록한 상품만 조회할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1-1)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상품등록 버튼을 누르면 상품 등록 화면으로 진입한다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1-2)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판매자가 삭제하고자 하는 상품을 선택하고 삭제를 누르면 상품을 삭제할지 확인하는 알림창이 뜬다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삭제는 상품데이터를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DB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상에서 실제로 지우는게 아니라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재고값을 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-9999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로 두고 품절로 표시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실제 재고가 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일때는 재고 없음으로 표시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1-3)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판매자는 본인이 등록한 상품을 숨김처리 할 수 있다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공개여부가 비공개인 상태에서는 숨김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삭제버튼이 노출되지 않는다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대신 숨김 해제 버튼이 나타난다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특이사항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관리자 상품조회 페이지와 컴포넌트를 공유한다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779" name="직사각형 14"/>
          <p:cNvSpPr/>
          <p:nvPr/>
        </p:nvSpPr>
        <p:spPr>
          <a:xfrm>
            <a:off x="183600" y="1050120"/>
            <a:ext cx="159480" cy="15336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Arial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0" name="직사각형 14"/>
          <p:cNvSpPr/>
          <p:nvPr/>
        </p:nvSpPr>
        <p:spPr>
          <a:xfrm>
            <a:off x="479880" y="1227960"/>
            <a:ext cx="8125200" cy="5441400"/>
          </a:xfrm>
          <a:prstGeom prst="rect">
            <a:avLst/>
          </a:prstGeom>
          <a:noFill/>
          <a:ln w="28575">
            <a:solidFill>
              <a:srgbClr val="18a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81" name="직사각형 22"/>
          <p:cNvSpPr/>
          <p:nvPr/>
        </p:nvSpPr>
        <p:spPr>
          <a:xfrm>
            <a:off x="767160" y="625860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2" name="직사각형 200"/>
          <p:cNvSpPr/>
          <p:nvPr/>
        </p:nvSpPr>
        <p:spPr>
          <a:xfrm>
            <a:off x="2611080" y="3717000"/>
            <a:ext cx="719640" cy="231120"/>
          </a:xfrm>
          <a:prstGeom prst="rect">
            <a:avLst/>
          </a:prstGeom>
          <a:solidFill>
            <a:schemeClr val="lt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pic>
        <p:nvPicPr>
          <p:cNvPr id="783" name="그림 201" descr=""/>
          <p:cNvPicPr/>
          <p:nvPr/>
        </p:nvPicPr>
        <p:blipFill>
          <a:blip r:embed="rId2"/>
          <a:stretch/>
        </p:blipFill>
        <p:spPr>
          <a:xfrm>
            <a:off x="1784880" y="6295680"/>
            <a:ext cx="215640" cy="100080"/>
          </a:xfrm>
          <a:prstGeom prst="rect">
            <a:avLst/>
          </a:prstGeom>
          <a:ln w="0">
            <a:noFill/>
          </a:ln>
        </p:spPr>
      </p:pic>
      <p:pic>
        <p:nvPicPr>
          <p:cNvPr id="784" name="그림 202" descr=""/>
          <p:cNvPicPr/>
          <p:nvPr/>
        </p:nvPicPr>
        <p:blipFill>
          <a:blip r:embed="rId3"/>
          <a:stretch/>
        </p:blipFill>
        <p:spPr>
          <a:xfrm>
            <a:off x="949320" y="4437000"/>
            <a:ext cx="109440" cy="103320"/>
          </a:xfrm>
          <a:prstGeom prst="rect">
            <a:avLst/>
          </a:prstGeom>
          <a:ln w="0">
            <a:noFill/>
          </a:ln>
        </p:spPr>
      </p:pic>
      <p:pic>
        <p:nvPicPr>
          <p:cNvPr id="785" name="그림 204" descr=""/>
          <p:cNvPicPr/>
          <p:nvPr/>
        </p:nvPicPr>
        <p:blipFill>
          <a:blip r:embed="rId4"/>
          <a:stretch/>
        </p:blipFill>
        <p:spPr>
          <a:xfrm>
            <a:off x="949320" y="4909680"/>
            <a:ext cx="109440" cy="103320"/>
          </a:xfrm>
          <a:prstGeom prst="rect">
            <a:avLst/>
          </a:prstGeom>
          <a:ln w="0">
            <a:noFill/>
          </a:ln>
        </p:spPr>
      </p:pic>
      <p:pic>
        <p:nvPicPr>
          <p:cNvPr id="786" name="그림 205" descr=""/>
          <p:cNvPicPr/>
          <p:nvPr/>
        </p:nvPicPr>
        <p:blipFill>
          <a:blip r:embed="rId5"/>
          <a:stretch/>
        </p:blipFill>
        <p:spPr>
          <a:xfrm>
            <a:off x="949320" y="5413680"/>
            <a:ext cx="109440" cy="103320"/>
          </a:xfrm>
          <a:prstGeom prst="rect">
            <a:avLst/>
          </a:prstGeom>
          <a:ln w="0">
            <a:noFill/>
          </a:ln>
        </p:spPr>
      </p:pic>
      <p:pic>
        <p:nvPicPr>
          <p:cNvPr id="787" name="그림 206" descr=""/>
          <p:cNvPicPr/>
          <p:nvPr/>
        </p:nvPicPr>
        <p:blipFill>
          <a:blip r:embed="rId6"/>
          <a:stretch/>
        </p:blipFill>
        <p:spPr>
          <a:xfrm>
            <a:off x="949320" y="5917680"/>
            <a:ext cx="109440" cy="103320"/>
          </a:xfrm>
          <a:prstGeom prst="rect">
            <a:avLst/>
          </a:prstGeom>
          <a:ln w="0">
            <a:noFill/>
          </a:ln>
        </p:spPr>
      </p:pic>
      <p:sp>
        <p:nvSpPr>
          <p:cNvPr id="788" name="직사각형 22"/>
          <p:cNvSpPr/>
          <p:nvPr/>
        </p:nvSpPr>
        <p:spPr>
          <a:xfrm>
            <a:off x="1271160" y="645696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89" name="직사각형 22"/>
          <p:cNvSpPr/>
          <p:nvPr/>
        </p:nvSpPr>
        <p:spPr>
          <a:xfrm>
            <a:off x="2000880" y="638136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0" name="직사각형 209"/>
          <p:cNvSpPr/>
          <p:nvPr/>
        </p:nvSpPr>
        <p:spPr>
          <a:xfrm>
            <a:off x="1131120" y="3717000"/>
            <a:ext cx="1580040" cy="231120"/>
          </a:xfrm>
          <a:prstGeom prst="rect">
            <a:avLst/>
          </a:prstGeom>
          <a:solidFill>
            <a:schemeClr val="lt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pic>
        <p:nvPicPr>
          <p:cNvPr id="791" name="그림 211" descr=""/>
          <p:cNvPicPr/>
          <p:nvPr/>
        </p:nvPicPr>
        <p:blipFill>
          <a:blip r:embed="rId7"/>
          <a:stretch/>
        </p:blipFill>
        <p:spPr>
          <a:xfrm>
            <a:off x="795600" y="1988640"/>
            <a:ext cx="7615800" cy="139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2" name="Table 2"/>
          <p:cNvGraphicFramePr/>
          <p:nvPr/>
        </p:nvGraphicFramePr>
        <p:xfrm>
          <a:off x="92160" y="89640"/>
          <a:ext cx="11995200" cy="6651000"/>
        </p:xfrm>
        <a:graphic>
          <a:graphicData uri="http://schemas.openxmlformats.org/drawingml/2006/table">
            <a:tbl>
              <a:tblPr/>
              <a:tblGrid>
                <a:gridCol w="815760"/>
                <a:gridCol w="3329640"/>
                <a:gridCol w="747360"/>
                <a:gridCol w="3657600"/>
                <a:gridCol w="852480"/>
                <a:gridCol w="1177200"/>
                <a:gridCol w="673560"/>
                <a:gridCol w="741600"/>
              </a:tblGrid>
              <a:tr h="4449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Dv-059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 등록화면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URQ028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848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계정을 통해 상품을 등록할 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582120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3a3c84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3a3c84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판매자 페이지에서 상품을 등록하는 화면이다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등록 완료 후에는 본인의 상품을 조회하는 화면으로 돌아간다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1-1)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 등록 화면에서 애완동물 타입을 설정한다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1-2)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상품명을 설정한다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1-3)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상품의 상세 정보를 설정한다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1-4)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가격을 설정한다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1-5)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에디터를 이용해 상품 상세 설명을 작성한다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1-5)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첨부파일을 등록한다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    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1-6)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 카테고리를 설정한다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1-7)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상품수량을 설정한다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1-8)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상품의 메인 이미지를 등록한다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1-9)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저장을 눌러서 상품목록으로 돌아간다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793" name="그림 1" descr=""/>
          <p:cNvPicPr/>
          <p:nvPr/>
        </p:nvPicPr>
        <p:blipFill>
          <a:blip r:embed="rId1"/>
          <a:stretch/>
        </p:blipFill>
        <p:spPr>
          <a:xfrm>
            <a:off x="614160" y="1124640"/>
            <a:ext cx="6599160" cy="5311440"/>
          </a:xfrm>
          <a:prstGeom prst="rect">
            <a:avLst/>
          </a:prstGeom>
          <a:ln w="0">
            <a:noFill/>
          </a:ln>
        </p:spPr>
      </p:pic>
      <p:sp>
        <p:nvSpPr>
          <p:cNvPr id="794" name="직사각형 14"/>
          <p:cNvSpPr/>
          <p:nvPr/>
        </p:nvSpPr>
        <p:spPr>
          <a:xfrm>
            <a:off x="582480" y="1062360"/>
            <a:ext cx="159480" cy="153360"/>
          </a:xfrm>
          <a:prstGeom prst="rect">
            <a:avLst/>
          </a:prstGeom>
          <a:solidFill>
            <a:srgbClr val="eb5800"/>
          </a:solidFill>
          <a:ln>
            <a:solidFill>
              <a:srgbClr val="0369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5" name="직사각형 22"/>
          <p:cNvSpPr/>
          <p:nvPr/>
        </p:nvSpPr>
        <p:spPr>
          <a:xfrm>
            <a:off x="378360" y="141120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6" name="직사각형 22"/>
          <p:cNvSpPr/>
          <p:nvPr/>
        </p:nvSpPr>
        <p:spPr>
          <a:xfrm>
            <a:off x="348840" y="172332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7" name="직사각형 22"/>
          <p:cNvSpPr/>
          <p:nvPr/>
        </p:nvSpPr>
        <p:spPr>
          <a:xfrm>
            <a:off x="325080" y="219816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1-.3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8" name="직사각형 22"/>
          <p:cNvSpPr/>
          <p:nvPr/>
        </p:nvSpPr>
        <p:spPr>
          <a:xfrm>
            <a:off x="329760" y="256644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1-4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9" name="직사각형 22"/>
          <p:cNvSpPr/>
          <p:nvPr/>
        </p:nvSpPr>
        <p:spPr>
          <a:xfrm>
            <a:off x="296280" y="2890440"/>
            <a:ext cx="42084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1- 5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0" name="직사각형 22"/>
          <p:cNvSpPr/>
          <p:nvPr/>
        </p:nvSpPr>
        <p:spPr>
          <a:xfrm>
            <a:off x="5717880" y="128556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1-6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1" name="직사각형 22"/>
          <p:cNvSpPr/>
          <p:nvPr/>
        </p:nvSpPr>
        <p:spPr>
          <a:xfrm>
            <a:off x="5766480" y="244332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1-7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2" name="직사각형 22"/>
          <p:cNvSpPr/>
          <p:nvPr/>
        </p:nvSpPr>
        <p:spPr>
          <a:xfrm>
            <a:off x="348840" y="591804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1-8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3" name="직사각형 22"/>
          <p:cNvSpPr/>
          <p:nvPr/>
        </p:nvSpPr>
        <p:spPr>
          <a:xfrm>
            <a:off x="386280" y="6368400"/>
            <a:ext cx="363600" cy="122400"/>
          </a:xfrm>
          <a:prstGeom prst="rect">
            <a:avLst/>
          </a:prstGeom>
          <a:solidFill>
            <a:srgbClr val="eb58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맑은 고딕"/>
              </a:rPr>
              <a:t>1-9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4" name="직사각형 2"/>
          <p:cNvSpPr/>
          <p:nvPr/>
        </p:nvSpPr>
        <p:spPr>
          <a:xfrm>
            <a:off x="5852880" y="5880960"/>
            <a:ext cx="1223640" cy="318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Dv-006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메인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카테고리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&amp;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 탭 목록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카테고리 중 구매 용도에 맞는 상품 분류를 선택하면    해당 용도에 맞게 판매중인 상품 리스트로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대분류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간식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건강관리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미용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목욕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중분류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건식사료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습식사료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수제간식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파우치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통살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종합영양제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피부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모질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뼈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관절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샴푸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린스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브러쉬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발톱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/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발관리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신상품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베스트 상품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추천상품 등 원하는 키워드 클릭 시 해당 추천상품 리스트 페이지로 이동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175" name="그룹 130"/>
          <p:cNvGrpSpPr/>
          <p:nvPr/>
        </p:nvGrpSpPr>
        <p:grpSpPr>
          <a:xfrm>
            <a:off x="551160" y="2564280"/>
            <a:ext cx="7848720" cy="1729440"/>
            <a:chOff x="551160" y="2564280"/>
            <a:chExt cx="7848720" cy="1729440"/>
          </a:xfrm>
        </p:grpSpPr>
        <p:pic>
          <p:nvPicPr>
            <p:cNvPr id="176" name="그림 125" descr=""/>
            <p:cNvPicPr/>
            <p:nvPr/>
          </p:nvPicPr>
          <p:blipFill>
            <a:blip r:embed="rId1"/>
            <a:srcRect l="0" t="0" r="2221" b="67101"/>
            <a:stretch/>
          </p:blipFill>
          <p:spPr>
            <a:xfrm>
              <a:off x="623160" y="2564280"/>
              <a:ext cx="7776720" cy="1729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7" name="TextBox 7"/>
            <p:cNvSpPr/>
            <p:nvPr/>
          </p:nvSpPr>
          <p:spPr>
            <a:xfrm>
              <a:off x="551160" y="2925720"/>
              <a:ext cx="525240" cy="2725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맑은 고딕"/>
                </a:rPr>
                <a:t>1-1</a:t>
              </a:r>
              <a:endParaRPr b="0" lang="en-US" sz="12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78" name="직사각형 127"/>
            <p:cNvSpPr/>
            <p:nvPr/>
          </p:nvSpPr>
          <p:spPr>
            <a:xfrm>
              <a:off x="1076760" y="2925720"/>
              <a:ext cx="698400" cy="1223640"/>
            </a:xfrm>
            <a:prstGeom prst="rect">
              <a:avLst/>
            </a:prstGeom>
            <a:noFill/>
            <a:ln w="28575">
              <a:solidFill>
                <a:srgbClr val="70ad47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맑은 고딕"/>
              </a:endParaRPr>
            </a:p>
          </p:txBody>
        </p:sp>
        <p:sp>
          <p:nvSpPr>
            <p:cNvPr id="179" name="직사각형 128"/>
            <p:cNvSpPr/>
            <p:nvPr/>
          </p:nvSpPr>
          <p:spPr>
            <a:xfrm>
              <a:off x="1775520" y="2925720"/>
              <a:ext cx="1296000" cy="271080"/>
            </a:xfrm>
            <a:prstGeom prst="rect">
              <a:avLst/>
            </a:prstGeom>
            <a:noFill/>
            <a:ln w="28575">
              <a:solidFill>
                <a:srgbClr val="70ad47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맑은 고딕"/>
              </a:endParaRPr>
            </a:p>
          </p:txBody>
        </p:sp>
        <p:sp>
          <p:nvSpPr>
            <p:cNvPr id="180" name="TextBox 7"/>
            <p:cNvSpPr/>
            <p:nvPr/>
          </p:nvSpPr>
          <p:spPr>
            <a:xfrm>
              <a:off x="551160" y="2564280"/>
              <a:ext cx="525240" cy="2725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맑은 고딕"/>
                </a:rPr>
                <a:t>1</a:t>
              </a:r>
              <a:endParaRPr b="0" lang="en-US" sz="12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81" name="TextBox 7"/>
            <p:cNvSpPr/>
            <p:nvPr/>
          </p:nvSpPr>
          <p:spPr>
            <a:xfrm>
              <a:off x="3143520" y="2925720"/>
              <a:ext cx="575640" cy="2725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200" spc="-1" strike="noStrike">
                  <a:solidFill>
                    <a:schemeClr val="lt1"/>
                  </a:solidFill>
                  <a:latin typeface="맑은 고딕"/>
                </a:rPr>
                <a:t>1-2</a:t>
              </a:r>
              <a:endParaRPr b="0" lang="en-US" sz="1200" spc="-1" strike="noStrike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그룹 6"/>
          <p:cNvGrpSpPr/>
          <p:nvPr/>
        </p:nvGrpSpPr>
        <p:grpSpPr>
          <a:xfrm>
            <a:off x="266760" y="1811880"/>
            <a:ext cx="8269200" cy="3908160"/>
            <a:chOff x="266760" y="1811880"/>
            <a:chExt cx="8269200" cy="3908160"/>
          </a:xfrm>
        </p:grpSpPr>
        <p:pic>
          <p:nvPicPr>
            <p:cNvPr id="806" name="그림 15" descr=""/>
            <p:cNvPicPr/>
            <p:nvPr/>
          </p:nvPicPr>
          <p:blipFill>
            <a:blip r:embed="rId1"/>
            <a:stretch/>
          </p:blipFill>
          <p:spPr>
            <a:xfrm>
              <a:off x="266760" y="1811880"/>
              <a:ext cx="8269200" cy="3908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7" name="직사각형 165"/>
            <p:cNvSpPr/>
            <p:nvPr/>
          </p:nvSpPr>
          <p:spPr>
            <a:xfrm>
              <a:off x="340560" y="2394000"/>
              <a:ext cx="7963920" cy="2843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맑은 고딕"/>
                <a:ea typeface="DejaVu Sans"/>
              </a:endParaRPr>
            </a:p>
          </p:txBody>
        </p:sp>
      </p:grpSp>
      <p:graphicFrame>
        <p:nvGraphicFramePr>
          <p:cNvPr id="808" name="표 37"/>
          <p:cNvGraphicFramePr/>
          <p:nvPr/>
        </p:nvGraphicFramePr>
        <p:xfrm>
          <a:off x="92160" y="89640"/>
          <a:ext cx="11990880" cy="6640920"/>
        </p:xfrm>
        <a:graphic>
          <a:graphicData uri="http://schemas.openxmlformats.org/drawingml/2006/table">
            <a:tbl>
              <a:tblPr/>
              <a:tblGrid>
                <a:gridCol w="815760"/>
                <a:gridCol w="3329280"/>
                <a:gridCol w="747000"/>
                <a:gridCol w="3657600"/>
                <a:gridCol w="852480"/>
                <a:gridCol w="1173960"/>
                <a:gridCol w="673560"/>
                <a:gridCol w="74160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Dv-060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페이지 상품 배송 관리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URQ031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계정을 통해 본인 상품들의 배송 현황을 관리할수 있다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페이지에서 본인이 등록한 상품의 배송 현황을 관리하는 화면이다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1-1)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결제 번호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회원 이름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회원 주소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 이름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구매 수량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주문일을 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조회할 수 있다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1-2)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판매자는 배송 준비중인 상품 상태를 직접 변경할 수 있다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‘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변경하기’ 버튼을 누르면 운송장 번호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배송비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주소정보를 입력할 수 있는 화면이 뜬다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그리고 입력한 후 확인 버튼을 누르면 배송 상태가 ‘배송중’ 으로 바뀐다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1-3)</a:t>
                      </a:r>
                      <a:r>
                        <a:rPr b="0" lang="ko-KR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회원이름을 검색해서 배송현황 조회를 할 수 있다</a:t>
                      </a:r>
                      <a:r>
                        <a:rPr b="0" lang="en-US" sz="8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9" name="표 38"/>
          <p:cNvGraphicFramePr/>
          <p:nvPr/>
        </p:nvGraphicFramePr>
        <p:xfrm>
          <a:off x="372240" y="2700000"/>
          <a:ext cx="7925400" cy="840960"/>
        </p:xfrm>
        <a:graphic>
          <a:graphicData uri="http://schemas.openxmlformats.org/drawingml/2006/table">
            <a:tbl>
              <a:tblPr/>
              <a:tblGrid>
                <a:gridCol w="990720"/>
                <a:gridCol w="789120"/>
                <a:gridCol w="1670040"/>
                <a:gridCol w="793440"/>
                <a:gridCol w="850680"/>
                <a:gridCol w="1002960"/>
                <a:gridCol w="1828800"/>
              </a:tblGrid>
              <a:tr h="2142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결제번호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회원이름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회원주소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상품이름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구매 수량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주문일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 상태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664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123456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대구 달서구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사료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2023-12-10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 완료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97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123457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강현진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대구 달서구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사료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2023-12-11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 준비중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10" name="모서리가 둥근 직사각형 3"/>
          <p:cNvSpPr/>
          <p:nvPr/>
        </p:nvSpPr>
        <p:spPr>
          <a:xfrm>
            <a:off x="7619760" y="3308760"/>
            <a:ext cx="640080" cy="15732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변경하기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1" name="직사각형 166"/>
          <p:cNvSpPr/>
          <p:nvPr/>
        </p:nvSpPr>
        <p:spPr>
          <a:xfrm>
            <a:off x="291960" y="2622960"/>
            <a:ext cx="159120" cy="1530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2" name="직사각형 167"/>
          <p:cNvSpPr/>
          <p:nvPr/>
        </p:nvSpPr>
        <p:spPr>
          <a:xfrm>
            <a:off x="7516800" y="2732400"/>
            <a:ext cx="363240" cy="122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3" name="직사각형 168"/>
          <p:cNvSpPr/>
          <p:nvPr/>
        </p:nvSpPr>
        <p:spPr>
          <a:xfrm>
            <a:off x="8172720" y="3247560"/>
            <a:ext cx="363240" cy="122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1-2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14" name="표 39"/>
          <p:cNvGraphicFramePr/>
          <p:nvPr/>
        </p:nvGraphicFramePr>
        <p:xfrm>
          <a:off x="372240" y="3520440"/>
          <a:ext cx="7925400" cy="563400"/>
        </p:xfrm>
        <a:graphic>
          <a:graphicData uri="http://schemas.openxmlformats.org/drawingml/2006/table">
            <a:tbl>
              <a:tblPr/>
              <a:tblGrid>
                <a:gridCol w="990720"/>
                <a:gridCol w="789120"/>
                <a:gridCol w="1670040"/>
                <a:gridCol w="793440"/>
                <a:gridCol w="850680"/>
                <a:gridCol w="1002960"/>
                <a:gridCol w="1828800"/>
              </a:tblGrid>
              <a:tr h="2664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123458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전민교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대구 달서구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사료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2023-12-19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 완료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97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123459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강현진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대구 달서구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사료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2023-12-13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 준비중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15" name="모서리가 둥근 직사각형 4"/>
          <p:cNvSpPr/>
          <p:nvPr/>
        </p:nvSpPr>
        <p:spPr>
          <a:xfrm>
            <a:off x="7619760" y="3829680"/>
            <a:ext cx="640080" cy="15732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변경하기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816" name="그림 623" descr=""/>
          <p:cNvPicPr/>
          <p:nvPr/>
        </p:nvPicPr>
        <p:blipFill>
          <a:blip r:embed="rId2"/>
          <a:stretch/>
        </p:blipFill>
        <p:spPr>
          <a:xfrm>
            <a:off x="3575520" y="4221000"/>
            <a:ext cx="938520" cy="359640"/>
          </a:xfrm>
          <a:prstGeom prst="rect">
            <a:avLst/>
          </a:prstGeom>
          <a:ln w="0">
            <a:noFill/>
          </a:ln>
        </p:spPr>
      </p:pic>
      <p:sp>
        <p:nvSpPr>
          <p:cNvPr id="817" name="직사각형 624"/>
          <p:cNvSpPr/>
          <p:nvPr/>
        </p:nvSpPr>
        <p:spPr>
          <a:xfrm>
            <a:off x="6960240" y="5157360"/>
            <a:ext cx="1337400" cy="503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818" name="직사각형 168"/>
          <p:cNvSpPr/>
          <p:nvPr/>
        </p:nvSpPr>
        <p:spPr>
          <a:xfrm>
            <a:off x="6596640" y="1938240"/>
            <a:ext cx="363240" cy="122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1-3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819" name="그림 197" descr=""/>
          <p:cNvPicPr/>
          <p:nvPr/>
        </p:nvPicPr>
        <p:blipFill>
          <a:blip r:embed="rId3"/>
          <a:stretch/>
        </p:blipFill>
        <p:spPr>
          <a:xfrm>
            <a:off x="8260200" y="1999440"/>
            <a:ext cx="233640" cy="24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그룹 1"/>
          <p:cNvGrpSpPr/>
          <p:nvPr/>
        </p:nvGrpSpPr>
        <p:grpSpPr>
          <a:xfrm>
            <a:off x="266760" y="1811880"/>
            <a:ext cx="8269200" cy="3908160"/>
            <a:chOff x="266760" y="1811880"/>
            <a:chExt cx="8269200" cy="3908160"/>
          </a:xfrm>
        </p:grpSpPr>
        <p:pic>
          <p:nvPicPr>
            <p:cNvPr id="821" name="그림 16" descr=""/>
            <p:cNvPicPr/>
            <p:nvPr/>
          </p:nvPicPr>
          <p:blipFill>
            <a:blip r:embed="rId1"/>
            <a:stretch/>
          </p:blipFill>
          <p:spPr>
            <a:xfrm>
              <a:off x="266760" y="1811880"/>
              <a:ext cx="8269200" cy="3908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2" name="직사각형 169"/>
            <p:cNvSpPr/>
            <p:nvPr/>
          </p:nvSpPr>
          <p:spPr>
            <a:xfrm>
              <a:off x="340560" y="2394000"/>
              <a:ext cx="7963920" cy="2843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맑은 고딕"/>
                <a:ea typeface="DejaVu Sans"/>
              </a:endParaRPr>
            </a:p>
          </p:txBody>
        </p:sp>
      </p:grpSp>
      <p:graphicFrame>
        <p:nvGraphicFramePr>
          <p:cNvPr id="823" name="표 40"/>
          <p:cNvGraphicFramePr/>
          <p:nvPr/>
        </p:nvGraphicFramePr>
        <p:xfrm>
          <a:off x="92160" y="89640"/>
          <a:ext cx="11990880" cy="6640920"/>
        </p:xfrm>
        <a:graphic>
          <a:graphicData uri="http://schemas.openxmlformats.org/drawingml/2006/table">
            <a:tbl>
              <a:tblPr/>
              <a:tblGrid>
                <a:gridCol w="815760"/>
                <a:gridCol w="3329280"/>
                <a:gridCol w="747000"/>
                <a:gridCol w="3657600"/>
                <a:gridCol w="852480"/>
                <a:gridCol w="1173960"/>
                <a:gridCol w="673560"/>
                <a:gridCol w="741600"/>
              </a:tblGrid>
              <a:tr h="3772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DejaVu Sans"/>
                        </a:rPr>
                        <a:t>Dv-061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페이지 상품 배송 관리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 상태 변경 화면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모달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URQ031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61344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판매자 페이지의 배송 관리 화면에서 배송 상태 변경 버튼을 눌렀을 때 출력되는 화면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회원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판매자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박경석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650200">
                <a:tc gridSpan="4">
                  <a:txBody>
                    <a:bodyPr anchor="t">
                      <a:noAutofit/>
                    </a:bodyPr>
                    <a:p>
                      <a:endParaRPr b="0" lang="en-US" sz="18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rgbClr val="2f5597"/>
                          </a:solidFill>
                          <a:latin typeface="맑은 고딕"/>
                          <a:ea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 상태 변경 버튼을 눌렀을때 출력되는 모달창이다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1-1)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운송장번호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주소정보를 입력하고 확인을 누르면 배송상태가 ‘결제완료’에서 ‘배송중‘으로 바뀐다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 정보에는 기본적으로 구매자가 회원 가입시 입력한  주소가 기본값으로 세팅되어 있다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*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특이사항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 상태는 결제완료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배송중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 완료가 있는데 ‘결제완료’는 실제 결제가 완료되었을 때 상태이다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 완료 상태에서 판매자가 운송장번호를 입력하면 ‘배송중’ 으로 자동으로 바뀌며 이 때는 주문취소가 불가능하다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배송중 상태에서 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b="0" lang="ko-KR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영업일이 지나면 스케줄러를 통해 ‘배송완료’로 바뀐다</a:t>
                      </a:r>
                      <a:r>
                        <a:rPr b="0" lang="en-US" sz="800" spc="-1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 </a:t>
                      </a:r>
                      <a:endParaRPr b="0" lang="en-US" sz="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4" name="표 41"/>
          <p:cNvGraphicFramePr/>
          <p:nvPr/>
        </p:nvGraphicFramePr>
        <p:xfrm>
          <a:off x="372240" y="2700000"/>
          <a:ext cx="7925400" cy="840960"/>
        </p:xfrm>
        <a:graphic>
          <a:graphicData uri="http://schemas.openxmlformats.org/drawingml/2006/table">
            <a:tbl>
              <a:tblPr/>
              <a:tblGrid>
                <a:gridCol w="990720"/>
                <a:gridCol w="789120"/>
                <a:gridCol w="1670040"/>
                <a:gridCol w="793440"/>
                <a:gridCol w="850680"/>
                <a:gridCol w="1002960"/>
                <a:gridCol w="1828800"/>
              </a:tblGrid>
              <a:tr h="2142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결제번호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회원이름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회원주소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상품이름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구매 수량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주문일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1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 상태</a:t>
                      </a:r>
                      <a:endParaRPr b="0" lang="en-US" sz="11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664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123456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전민교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대구 달서구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사료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2023-12-10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 완료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97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123457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강현진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대구 달서구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사료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2023-12-11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25" name="모서리가 둥근 직사각형 1"/>
          <p:cNvSpPr/>
          <p:nvPr/>
        </p:nvSpPr>
        <p:spPr>
          <a:xfrm>
            <a:off x="7619760" y="3308760"/>
            <a:ext cx="640080" cy="15732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변경하기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graphicFrame>
        <p:nvGraphicFramePr>
          <p:cNvPr id="826" name="표 42"/>
          <p:cNvGraphicFramePr/>
          <p:nvPr/>
        </p:nvGraphicFramePr>
        <p:xfrm>
          <a:off x="372240" y="3520440"/>
          <a:ext cx="7925400" cy="563400"/>
        </p:xfrm>
        <a:graphic>
          <a:graphicData uri="http://schemas.openxmlformats.org/drawingml/2006/table">
            <a:tbl>
              <a:tblPr/>
              <a:tblGrid>
                <a:gridCol w="990720"/>
                <a:gridCol w="789120"/>
                <a:gridCol w="1670040"/>
                <a:gridCol w="793440"/>
                <a:gridCol w="850680"/>
                <a:gridCol w="1002960"/>
                <a:gridCol w="1828800"/>
              </a:tblGrid>
              <a:tr h="2664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123458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전민교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대구 달서구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사료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2023-12-19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 완료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297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123459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강현진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대구 달서구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사료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2023-12-13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배송 준비중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27" name="모서리가 둥근 직사각형 2"/>
          <p:cNvSpPr/>
          <p:nvPr/>
        </p:nvSpPr>
        <p:spPr>
          <a:xfrm>
            <a:off x="7619760" y="3829680"/>
            <a:ext cx="640080" cy="15732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변경하기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8" name="모서리가 둥근 직사각형 7"/>
          <p:cNvSpPr/>
          <p:nvPr/>
        </p:nvSpPr>
        <p:spPr>
          <a:xfrm>
            <a:off x="2492280" y="3195720"/>
            <a:ext cx="3818160" cy="1965960"/>
          </a:xfrm>
          <a:prstGeom prst="roundRect">
            <a:avLst>
              <a:gd name="adj" fmla="val 2050"/>
            </a:avLst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  <a:ea typeface="DejaVu Sans"/>
            </a:endParaRPr>
          </a:p>
        </p:txBody>
      </p:sp>
      <p:sp>
        <p:nvSpPr>
          <p:cNvPr id="829" name="직사각형 170"/>
          <p:cNvSpPr/>
          <p:nvPr/>
        </p:nvSpPr>
        <p:spPr>
          <a:xfrm>
            <a:off x="2601720" y="3697200"/>
            <a:ext cx="794520" cy="22788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900" spc="-1" strike="noStrike">
                <a:solidFill>
                  <a:schemeClr val="dk1"/>
                </a:solidFill>
                <a:latin typeface="맑은 고딕"/>
                <a:ea typeface="맑은 고딕"/>
              </a:rPr>
              <a:t>운송장번호</a:t>
            </a:r>
            <a:endParaRPr b="0" lang="en-US" sz="9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0" name="직사각형 171"/>
          <p:cNvSpPr/>
          <p:nvPr/>
        </p:nvSpPr>
        <p:spPr>
          <a:xfrm>
            <a:off x="3397680" y="3697560"/>
            <a:ext cx="2748240" cy="22788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900" spc="-1" strike="noStrike">
                <a:solidFill>
                  <a:schemeClr val="dk1"/>
                </a:solidFill>
                <a:latin typeface="맑은 고딕"/>
                <a:ea typeface="DejaVu Sans"/>
              </a:rPr>
              <a:t>1122334455</a:t>
            </a:r>
            <a:endParaRPr b="0" lang="en-US" sz="9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1" name="직사각형 172"/>
          <p:cNvSpPr/>
          <p:nvPr/>
        </p:nvSpPr>
        <p:spPr>
          <a:xfrm>
            <a:off x="2602440" y="3917880"/>
            <a:ext cx="794520" cy="22788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900" spc="-1" strike="noStrike">
                <a:solidFill>
                  <a:schemeClr val="dk1"/>
                </a:solidFill>
                <a:latin typeface="맑은 고딕"/>
                <a:ea typeface="맑은 고딕"/>
              </a:rPr>
              <a:t>주소 정보</a:t>
            </a:r>
            <a:endParaRPr b="0" lang="en-US" sz="9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2" name="직사각형 173"/>
          <p:cNvSpPr/>
          <p:nvPr/>
        </p:nvSpPr>
        <p:spPr>
          <a:xfrm>
            <a:off x="3398760" y="3918240"/>
            <a:ext cx="2748240" cy="22788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900" spc="-1" strike="noStrike">
                <a:solidFill>
                  <a:schemeClr val="dk1"/>
                </a:solidFill>
                <a:latin typeface="맑은 고딕"/>
                <a:ea typeface="맑은 고딕"/>
              </a:rPr>
              <a:t>대구 달서구 상인동 </a:t>
            </a:r>
            <a:r>
              <a:rPr b="0" lang="en-US" sz="900" spc="-1" strike="noStrike">
                <a:solidFill>
                  <a:schemeClr val="dk1"/>
                </a:solidFill>
                <a:latin typeface="맑은 고딕"/>
                <a:ea typeface="맑은 고딕"/>
              </a:rPr>
              <a:t>1234</a:t>
            </a:r>
            <a:endParaRPr b="0" lang="en-US" sz="9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3" name="직사각형 174"/>
          <p:cNvSpPr/>
          <p:nvPr/>
        </p:nvSpPr>
        <p:spPr>
          <a:xfrm>
            <a:off x="4031280" y="4362120"/>
            <a:ext cx="794520" cy="22788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900" spc="-1" strike="noStrike">
                <a:solidFill>
                  <a:schemeClr val="dk1"/>
                </a:solidFill>
                <a:latin typeface="맑은 고딕"/>
                <a:ea typeface="맑은 고딕"/>
              </a:rPr>
              <a:t>확인</a:t>
            </a:r>
            <a:endParaRPr b="0" lang="en-US" sz="9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4" name="직사각형 175"/>
          <p:cNvSpPr/>
          <p:nvPr/>
        </p:nvSpPr>
        <p:spPr>
          <a:xfrm>
            <a:off x="2601720" y="3268800"/>
            <a:ext cx="159120" cy="15300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000" spc="-1" strike="noStrike">
                <a:solidFill>
                  <a:schemeClr val="lt1"/>
                </a:solidFill>
                <a:latin typeface="맑은 고딕"/>
                <a:ea typeface="DejaVu Sans"/>
              </a:rPr>
              <a:t>1</a:t>
            </a:r>
            <a:endParaRPr b="0" lang="en-US" sz="1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5" name="직사각형 176"/>
          <p:cNvSpPr/>
          <p:nvPr/>
        </p:nvSpPr>
        <p:spPr>
          <a:xfrm>
            <a:off x="2499480" y="3614400"/>
            <a:ext cx="363240" cy="122040"/>
          </a:xfrm>
          <a:prstGeom prst="rect">
            <a:avLst/>
          </a:prstGeom>
          <a:solidFill>
            <a:srgbClr val="eb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800" spc="-1" strike="noStrike">
                <a:solidFill>
                  <a:schemeClr val="lt1"/>
                </a:solidFill>
                <a:latin typeface="맑은 고딕"/>
                <a:ea typeface="DejaVu Sans"/>
              </a:rPr>
              <a:t>1-1</a:t>
            </a:r>
            <a:endParaRPr b="0" lang="en-US" sz="800" spc="-1" strike="noStrike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836" name="그림 197" descr=""/>
          <p:cNvPicPr/>
          <p:nvPr/>
        </p:nvPicPr>
        <p:blipFill>
          <a:blip r:embed="rId2"/>
          <a:stretch/>
        </p:blipFill>
        <p:spPr>
          <a:xfrm>
            <a:off x="8260200" y="1988640"/>
            <a:ext cx="233640" cy="24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표 5"/>
          <p:cNvGraphicFramePr/>
          <p:nvPr/>
        </p:nvGraphicFramePr>
        <p:xfrm>
          <a:off x="92160" y="89640"/>
          <a:ext cx="11991240" cy="665136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3016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Dv-007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메인 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바디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016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용도별로 상품 리스트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04764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추천 상품 리스트를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가지 선정하여 보여준다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가장 최신 등록된 상품 기준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상품의 이미지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171360" indent="-17136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Char char="-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품절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판매자가 글을 삭제하였을 때 이미지 위에 품절로 표시한다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171360" indent="-17136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Char char="-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재고없음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현재 재고 수량이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0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인 경우 재고 없음으로 표시한다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상품명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&amp;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옵션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 금액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1-4.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상품의 리뷰 별점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1-5.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상품 상세페이지로 이동 버튼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2.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많은 순 리스트를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가지 선정하여 보여준다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 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등록 개수 많은 순으로 기준하여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개의 상품을 보여준다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각 컴포넌트가 가지는 요소는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번과 동일하다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3.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별점 높은 순 리스트를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가지 선정하여 보여준다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  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리뷰 별점이 높은 순으로 기준하여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개의 상품을 보여준다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  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각 컴포넌트가 가지는 요소는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번과 동일하다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각 상품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1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가지당 하나의 컴포넌트를 가진다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183" name="그림 117" descr=""/>
          <p:cNvPicPr/>
          <p:nvPr/>
        </p:nvPicPr>
        <p:blipFill>
          <a:blip r:embed="rId1"/>
          <a:stretch/>
        </p:blipFill>
        <p:spPr>
          <a:xfrm>
            <a:off x="1341360" y="893520"/>
            <a:ext cx="6050520" cy="5703840"/>
          </a:xfrm>
          <a:prstGeom prst="rect">
            <a:avLst/>
          </a:prstGeom>
          <a:ln w="0">
            <a:noFill/>
          </a:ln>
        </p:spPr>
      </p:pic>
      <p:sp>
        <p:nvSpPr>
          <p:cNvPr id="184" name="TextBox 111"/>
          <p:cNvSpPr/>
          <p:nvPr/>
        </p:nvSpPr>
        <p:spPr>
          <a:xfrm>
            <a:off x="1055160" y="893520"/>
            <a:ext cx="431640" cy="2725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5" name="TextBox 111"/>
          <p:cNvSpPr/>
          <p:nvPr/>
        </p:nvSpPr>
        <p:spPr>
          <a:xfrm>
            <a:off x="1059480" y="3016800"/>
            <a:ext cx="427680" cy="2725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6" name="TextBox 111"/>
          <p:cNvSpPr/>
          <p:nvPr/>
        </p:nvSpPr>
        <p:spPr>
          <a:xfrm>
            <a:off x="1059480" y="5249160"/>
            <a:ext cx="427680" cy="2725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7" name="직사각형 1"/>
          <p:cNvSpPr/>
          <p:nvPr/>
        </p:nvSpPr>
        <p:spPr>
          <a:xfrm>
            <a:off x="1743480" y="1049400"/>
            <a:ext cx="1218240" cy="1872000"/>
          </a:xfrm>
          <a:prstGeom prst="rect">
            <a:avLst/>
          </a:prstGeom>
          <a:noFill/>
          <a:ln w="190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88" name="TextBox 6"/>
          <p:cNvSpPr/>
          <p:nvPr/>
        </p:nvSpPr>
        <p:spPr>
          <a:xfrm>
            <a:off x="1415520" y="129708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9" name="TextBox 7"/>
          <p:cNvSpPr/>
          <p:nvPr/>
        </p:nvSpPr>
        <p:spPr>
          <a:xfrm>
            <a:off x="1415520" y="190116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1-2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0" name="TextBox 8"/>
          <p:cNvSpPr/>
          <p:nvPr/>
        </p:nvSpPr>
        <p:spPr>
          <a:xfrm>
            <a:off x="1415520" y="208908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1-3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1" name="TextBox 9"/>
          <p:cNvSpPr/>
          <p:nvPr/>
        </p:nvSpPr>
        <p:spPr>
          <a:xfrm>
            <a:off x="1415520" y="232596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1-4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2" name="TextBox 10"/>
          <p:cNvSpPr/>
          <p:nvPr/>
        </p:nvSpPr>
        <p:spPr>
          <a:xfrm>
            <a:off x="1415520" y="257760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1-5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3" name="직사각형 25"/>
          <p:cNvSpPr/>
          <p:nvPr/>
        </p:nvSpPr>
        <p:spPr>
          <a:xfrm>
            <a:off x="1743480" y="3218040"/>
            <a:ext cx="1218240" cy="1872000"/>
          </a:xfrm>
          <a:prstGeom prst="rect">
            <a:avLst/>
          </a:prstGeom>
          <a:noFill/>
          <a:ln w="1905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94" name="TextBox 26"/>
          <p:cNvSpPr/>
          <p:nvPr/>
        </p:nvSpPr>
        <p:spPr>
          <a:xfrm>
            <a:off x="1415520" y="346572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2-1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5" name="TextBox 27"/>
          <p:cNvSpPr/>
          <p:nvPr/>
        </p:nvSpPr>
        <p:spPr>
          <a:xfrm>
            <a:off x="1415520" y="406944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2-2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6" name="TextBox 28"/>
          <p:cNvSpPr/>
          <p:nvPr/>
        </p:nvSpPr>
        <p:spPr>
          <a:xfrm>
            <a:off x="1415520" y="425736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2-3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7" name="TextBox 29"/>
          <p:cNvSpPr/>
          <p:nvPr/>
        </p:nvSpPr>
        <p:spPr>
          <a:xfrm>
            <a:off x="1415520" y="449460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2-4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8" name="TextBox 30"/>
          <p:cNvSpPr/>
          <p:nvPr/>
        </p:nvSpPr>
        <p:spPr>
          <a:xfrm>
            <a:off x="1415520" y="4745880"/>
            <a:ext cx="293040" cy="165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500" spc="-1" strike="noStrike">
                <a:solidFill>
                  <a:schemeClr val="lt1"/>
                </a:solidFill>
                <a:latin typeface="맑은 고딕"/>
              </a:rPr>
              <a:t>2-5</a:t>
            </a:r>
            <a:endParaRPr b="0" lang="en-US" sz="5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표 5"/>
          <p:cNvGraphicFramePr/>
          <p:nvPr/>
        </p:nvGraphicFramePr>
        <p:xfrm>
          <a:off x="92160" y="89640"/>
          <a:ext cx="11991240" cy="665136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3016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Dv-008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메인 페이지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풋터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URQ003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3016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메인 화면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04764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메인 페이지의 풋터 영역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회사 정보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고객센터 및 판매자 정보 소개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00" name="그림 110" descr=""/>
          <p:cNvPicPr/>
          <p:nvPr/>
        </p:nvPicPr>
        <p:blipFill>
          <a:blip r:embed="rId1"/>
          <a:stretch/>
        </p:blipFill>
        <p:spPr>
          <a:xfrm>
            <a:off x="504000" y="2413440"/>
            <a:ext cx="7391880" cy="1001520"/>
          </a:xfrm>
          <a:prstGeom prst="rect">
            <a:avLst/>
          </a:prstGeom>
          <a:ln w="0">
            <a:noFill/>
          </a:ln>
        </p:spPr>
      </p:pic>
      <p:sp>
        <p:nvSpPr>
          <p:cNvPr id="201" name="TextBox 111"/>
          <p:cNvSpPr/>
          <p:nvPr/>
        </p:nvSpPr>
        <p:spPr>
          <a:xfrm>
            <a:off x="767160" y="1794960"/>
            <a:ext cx="694800" cy="27252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2" name="직사각형 4"/>
          <p:cNvSpPr/>
          <p:nvPr/>
        </p:nvSpPr>
        <p:spPr>
          <a:xfrm>
            <a:off x="952560" y="2857320"/>
            <a:ext cx="642600" cy="2854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표 5"/>
          <p:cNvGraphicFramePr/>
          <p:nvPr/>
        </p:nvGraphicFramePr>
        <p:xfrm>
          <a:off x="92160" y="89640"/>
          <a:ext cx="11991240" cy="6647400"/>
        </p:xfrm>
        <a:graphic>
          <a:graphicData uri="http://schemas.openxmlformats.org/drawingml/2006/table">
            <a:tbl>
              <a:tblPr/>
              <a:tblGrid>
                <a:gridCol w="816120"/>
                <a:gridCol w="3330000"/>
                <a:gridCol w="747360"/>
                <a:gridCol w="3657600"/>
                <a:gridCol w="852480"/>
                <a:gridCol w="1173600"/>
                <a:gridCol w="673200"/>
                <a:gridCol w="741240"/>
              </a:tblGrid>
              <a:tr h="256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Dv-009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화면 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검색창 페이지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요구사항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ID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URQ004, URQ008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6532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개요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카테고리를 통한 상품 검색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,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구매하고자 하는 상품 검색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사용자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개발자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김태경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</a:tr>
              <a:tr h="6122520">
                <a:tc gridSpan="4">
                  <a:txBody>
                    <a:bodyPr anchor="t">
                      <a:noAutofit/>
                    </a:bodyPr>
                    <a:p>
                      <a:endParaRPr b="0" lang="en-US" sz="1000" spc="-1" strike="noStrike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648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648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gridSpan="4"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화면설명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/>
                      </a:pP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카테고리에 분류된 키워드를 선택하면 그에 해당하는 상품 목록을 보여준다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 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1-1. </a:t>
                      </a:r>
                      <a:r>
                        <a:rPr b="0" lang="ko-KR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구매하고자 하는 상품의 키워드를 검색창을 통하여 검색 후 상품의 목록을 보여준다</a:t>
                      </a:r>
                      <a:r>
                        <a:rPr b="0" lang="en-US" sz="1000" spc="-1" strike="noStrike">
                          <a:solidFill>
                            <a:schemeClr val="dk1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228600" indent="-228600" defTabSz="91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OpenSymbol"/>
                        <a:buAutoNum type="arabicPeriod" startAt="2"/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상품이 많은 경우 페이징 처리하여 표현한다</a:t>
                      </a: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*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특이사항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상품의 공개여부에 따라 노출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공개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리스트에 노출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- 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비공개 </a:t>
                      </a:r>
                      <a:r>
                        <a:rPr b="0" lang="en-US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: </a:t>
                      </a:r>
                      <a:r>
                        <a:rPr b="0" lang="ko-KR" sz="1000" spc="-1" strike="noStrike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/>
                        </a:rPr>
                        <a:t>리스트에 노출되지 않도록 함</a:t>
                      </a:r>
                      <a:endParaRPr b="0" lang="en-US" sz="10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  <a:prstDash val="solid"/>
                    </a:lnL>
                    <a:lnR w="6480">
                      <a:solidFill>
                        <a:srgbClr val="000000"/>
                      </a:solidFill>
                      <a:prstDash val="solid"/>
                    </a:lnR>
                    <a:lnT w="648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chemeClr val="lt1">
                        <a:lumMod val="95000"/>
                      </a:schemeClr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pc="-1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pic>
        <p:nvPicPr>
          <p:cNvPr id="204" name="그림 126" descr=""/>
          <p:cNvPicPr/>
          <p:nvPr/>
        </p:nvPicPr>
        <p:blipFill>
          <a:blip r:embed="rId1"/>
          <a:stretch/>
        </p:blipFill>
        <p:spPr>
          <a:xfrm>
            <a:off x="1343520" y="780840"/>
            <a:ext cx="5976360" cy="5676480"/>
          </a:xfrm>
          <a:prstGeom prst="rect">
            <a:avLst/>
          </a:prstGeom>
          <a:ln w="0">
            <a:noFill/>
          </a:ln>
        </p:spPr>
      </p:pic>
      <p:sp>
        <p:nvSpPr>
          <p:cNvPr id="205" name="TextBox 3"/>
          <p:cNvSpPr/>
          <p:nvPr/>
        </p:nvSpPr>
        <p:spPr>
          <a:xfrm>
            <a:off x="1487520" y="1045800"/>
            <a:ext cx="23760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6" name="TextBox 5"/>
          <p:cNvSpPr/>
          <p:nvPr/>
        </p:nvSpPr>
        <p:spPr>
          <a:xfrm>
            <a:off x="4803120" y="846000"/>
            <a:ext cx="45360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1-1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7" name="TextBox 6"/>
          <p:cNvSpPr/>
          <p:nvPr/>
        </p:nvSpPr>
        <p:spPr>
          <a:xfrm>
            <a:off x="4684320" y="6180840"/>
            <a:ext cx="237600" cy="272520"/>
          </a:xfrm>
          <a:prstGeom prst="rect">
            <a:avLst/>
          </a:prstGeom>
          <a:solidFill>
            <a:srgbClr val="eb58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200" spc="-1" strike="noStrike">
                <a:solidFill>
                  <a:schemeClr val="lt1"/>
                </a:solidFill>
                <a:latin typeface="맑은 고딕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itchFamily="0" charset="1"/>
        <a:ea typeface=""/>
        <a:cs typeface=""/>
      </a:majorFont>
      <a:minorFont>
        <a:latin typeface="맑은 고딕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LibreOffice/7.6.2.1$Windows_X86_64 LibreOffice_project/56f7684011345957bbf33a7ee678afaf4d2ba333</Application>
  <AppVersion>15.0000</AppVersion>
  <Words>6976</Words>
  <Paragraphs>2290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2022-03-17T06:40:34Z</dcterms:created>
  <dc:creator>ByungHo</dc:creator>
  <dc:description/>
  <dc:language>ko-KR</dc:language>
  <cp:lastModifiedBy/>
  <dcterms:modified xsi:type="dcterms:W3CDTF">2023-12-21T15:21:15Z</dcterms:modified>
  <cp:revision>361</cp:revision>
  <dc:subject/>
  <dc:title>ㅇㄹㄴㅇㄹ</dc:title>
  <cp:version>1000.0000.01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61</vt:i4>
  </property>
  <property fmtid="{D5CDD505-2E9C-101B-9397-08002B2CF9AE}" pid="3" name="PresentationFormat">
    <vt:lpwstr>사용자 지정</vt:lpwstr>
  </property>
  <property fmtid="{D5CDD505-2E9C-101B-9397-08002B2CF9AE}" pid="4" name="Slides">
    <vt:i4>61</vt:i4>
  </property>
</Properties>
</file>